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Arial Black"/>
      <p:regular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ArialBlack-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atimes.com/business/story/2023-05-04/la-fi-tourism-mostly-back-except-biggest-spender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mmunity.withairbnb.com/t5/Support-with-your-bookings/Going-above-and-beyond-for-guests/m-p/608570" TargetMode="External"/><Relationship Id="rId3" Type="http://schemas.openxmlformats.org/officeDocument/2006/relationships/hyperlink" Target="https://www.airbnb.com/resources/hosting-homes/a/the-amenities-guests-want-25"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93d7bcf152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a question: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9" name="Google Shape;79;g293d7bcf152_1_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00832388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00832388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00832388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00832388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9487e2a13b_2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9487e2a13b_2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the approach we took to this problem. First, the data cleaning process. </a:t>
            </a:r>
            <a:endParaRPr/>
          </a:p>
          <a:p>
            <a:pPr indent="0" lvl="0" marL="0" rtl="0" algn="l">
              <a:spcBef>
                <a:spcPts val="0"/>
              </a:spcBef>
              <a:spcAft>
                <a:spcPts val="0"/>
              </a:spcAft>
              <a:buNone/>
            </a:pPr>
            <a:r>
              <a:rPr lang="en"/>
              <a:t>Need # of review histogram/ reasoning of why we chose to filter the dataset by at least 10 reviews</a:t>
            </a:r>
            <a:endParaRPr/>
          </a:p>
          <a:p>
            <a:pPr indent="0" lvl="0" marL="0" rtl="0" algn="l">
              <a:spcBef>
                <a:spcPts val="0"/>
              </a:spcBef>
              <a:spcAft>
                <a:spcPts val="0"/>
              </a:spcAft>
              <a:buNone/>
            </a:pPr>
            <a:r>
              <a:rPr lang="en"/>
              <a:t>Causing a hindrance to the observations so to make the dataset a little bit cleaner and more prceise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94ae68640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94ae68640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943ae3ded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943ae3ded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between # of amenities and rating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94bc7b52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94bc7b52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90000"/>
              </a:lnSpc>
              <a:spcBef>
                <a:spcPts val="800"/>
              </a:spcBef>
              <a:spcAft>
                <a:spcPts val="0"/>
              </a:spcAft>
              <a:buNone/>
            </a:pPr>
            <a:r>
              <a:rPr lang="en" sz="1050">
                <a:solidFill>
                  <a:schemeClr val="dk1"/>
                </a:solidFill>
              </a:rPr>
              <a:t>Airbnb market data analysis can help you make an informed decision about whether or not to invest in a market, convert your Airbnb and give you insights about how you perform against the competition. Dive into the top listings and view occupancy rates, daily rates, amenities and check out the full Airbnb listing.</a:t>
            </a:r>
            <a:endParaRPr sz="1050">
              <a:solidFill>
                <a:schemeClr val="dk1"/>
              </a:solidFill>
            </a:endParaRPr>
          </a:p>
          <a:p>
            <a:pPr indent="0" lvl="0" marL="0" rtl="0" algn="l">
              <a:lnSpc>
                <a:spcPct val="90000"/>
              </a:lnSpc>
              <a:spcBef>
                <a:spcPts val="800"/>
              </a:spcBef>
              <a:spcAft>
                <a:spcPts val="0"/>
              </a:spcAft>
              <a:buNone/>
            </a:pPr>
            <a:r>
              <a:t/>
            </a:r>
            <a:endParaRPr sz="1050">
              <a:solidFill>
                <a:schemeClr val="dk1"/>
              </a:solidFill>
            </a:endParaRPr>
          </a:p>
          <a:p>
            <a:pPr indent="0" lvl="0" marL="0" rtl="0" algn="l">
              <a:lnSpc>
                <a:spcPct val="90000"/>
              </a:lnSpc>
              <a:spcBef>
                <a:spcPts val="800"/>
              </a:spcBef>
              <a:spcAft>
                <a:spcPts val="0"/>
              </a:spcAft>
              <a:buNone/>
            </a:pPr>
            <a:r>
              <a:rPr lang="en" sz="1050" u="sng">
                <a:solidFill>
                  <a:schemeClr val="hlink"/>
                </a:solidFill>
                <a:hlinkClick r:id="rId2"/>
              </a:rPr>
              <a:t>https://www.latimes.com/business/story/2023-05-04/la-fi-tourism-mostly-back-except-biggest-spenders</a:t>
            </a:r>
            <a:endParaRPr sz="1050">
              <a:solidFill>
                <a:schemeClr val="dk1"/>
              </a:solidFill>
            </a:endParaRPr>
          </a:p>
          <a:p>
            <a:pPr indent="0" lvl="0" marL="0" rtl="0" algn="l">
              <a:lnSpc>
                <a:spcPct val="90000"/>
              </a:lnSpc>
              <a:spcBef>
                <a:spcPts val="800"/>
              </a:spcBef>
              <a:spcAft>
                <a:spcPts val="0"/>
              </a:spcAft>
              <a:buNone/>
            </a:pPr>
            <a:r>
              <a:t/>
            </a:r>
            <a:endParaRPr sz="1050">
              <a:solidFill>
                <a:schemeClr val="dk1"/>
              </a:solidFill>
            </a:endParaRPr>
          </a:p>
          <a:p>
            <a:pPr indent="0" lvl="0" marL="0" rtl="0" algn="l">
              <a:lnSpc>
                <a:spcPct val="90000"/>
              </a:lnSpc>
              <a:spcBef>
                <a:spcPts val="800"/>
              </a:spcBef>
              <a:spcAft>
                <a:spcPts val="0"/>
              </a:spcAft>
              <a:buClr>
                <a:schemeClr val="dk1"/>
              </a:buClr>
              <a:buSzPts val="1100"/>
              <a:buFont typeface="Arial"/>
              <a:buNone/>
            </a:pPr>
            <a:r>
              <a:rPr lang="en" sz="1300">
                <a:solidFill>
                  <a:schemeClr val="dk1"/>
                </a:solidFill>
              </a:rPr>
              <a:t>Average Airbnb occupancy of 78% for an entire home</a:t>
            </a:r>
            <a:endParaRPr sz="105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5d1aac16b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5d1aac16b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3d7bcf38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93d7bcf3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Airbnb relies heavily on the trust between hosts and guests, which is significantly influenced by host ratings.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Amenities also play a crucial role in enhancing guest experience.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this analysis, we delve into Airbnb's listing data to uncover the relationship between host ratings and the amenities provided.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Specifically, we aim to identify outstanding trends from the 40-70 daily amenities that we normally take for granted everyday, and users’ explicit perspective (ratings) towards having the least 10/top10 popular amenities, do having more actually help? Or does having some unique ones help? Let’s find out.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5d1aac16b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5d1aac16b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between # of amenities and rating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0083238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a0083238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Does that actually increase their rating? Or would it set a higher expectation for customers and end up hurting the rating when they fail to meet the expectations?</a:t>
            </a:r>
            <a:endParaRPr/>
          </a:p>
          <a:p>
            <a:pPr indent="0" lvl="0" marL="0" rtl="0" algn="l">
              <a:spcBef>
                <a:spcPts val="0"/>
              </a:spcBef>
              <a:spcAft>
                <a:spcPts val="0"/>
              </a:spcAft>
              <a:buNone/>
            </a:pPr>
            <a:r>
              <a:rPr lang="en" u="sng">
                <a:solidFill>
                  <a:schemeClr val="hlink"/>
                </a:solidFill>
                <a:hlinkClick r:id="rId2"/>
              </a:rPr>
              <a:t>https://community.withairbnb.com/t5/Support-with-your-bookings/Going-above-and-beyond-for-guests/m-p/608570</a:t>
            </a:r>
            <a:endParaRPr/>
          </a:p>
          <a:p>
            <a:pPr indent="0" lvl="0" marL="0" rtl="0" algn="l">
              <a:spcBef>
                <a:spcPts val="0"/>
              </a:spcBef>
              <a:spcAft>
                <a:spcPts val="0"/>
              </a:spcAft>
              <a:buNone/>
            </a:pPr>
            <a:r>
              <a:rPr lang="en" u="sng">
                <a:solidFill>
                  <a:schemeClr val="hlink"/>
                </a:solidFill>
                <a:hlinkClick r:id="rId3"/>
              </a:rPr>
              <a:t>https://www.airbnb.com/resources/hosting-homes/a/the-amenities-guests-want-25</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027eedbdd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027eedbdd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started looking at </a:t>
            </a:r>
            <a:r>
              <a:rPr lang="en"/>
              <a:t>different</a:t>
            </a:r>
            <a:r>
              <a:rPr lang="en"/>
              <a:t> airbnb posts online and our dataset, and we found that airbnb hosts can personalize their amenities: they can pick and choose </a:t>
            </a:r>
            <a:r>
              <a:rPr b="1" lang="en"/>
              <a:t>how many</a:t>
            </a:r>
            <a:r>
              <a:rPr lang="en"/>
              <a:t> amenities they want and customize their owns. We then believe </a:t>
            </a:r>
            <a:r>
              <a:rPr b="1" lang="en"/>
              <a:t>‘Amenities’</a:t>
            </a:r>
            <a:r>
              <a:rPr lang="en"/>
              <a:t> is a way for the hosts to be “above and beyond” and stand out from the crowd with their own descriptions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00832388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00832388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talk about the approach we took to this problem. First, the data cleaning process. </a:t>
            </a:r>
            <a:endParaRPr/>
          </a:p>
          <a:p>
            <a:pPr indent="0" lvl="0" marL="0" rtl="0" algn="l">
              <a:spcBef>
                <a:spcPts val="0"/>
              </a:spcBef>
              <a:spcAft>
                <a:spcPts val="0"/>
              </a:spcAft>
              <a:buNone/>
            </a:pPr>
            <a:r>
              <a:rPr lang="en"/>
              <a:t>Need # of review histogram/ reasoning of why we chose to filter the dataset by at least 10 reviews</a:t>
            </a:r>
            <a:endParaRPr/>
          </a:p>
          <a:p>
            <a:pPr indent="0" lvl="0" marL="0" rtl="0" algn="l">
              <a:spcBef>
                <a:spcPts val="0"/>
              </a:spcBef>
              <a:spcAft>
                <a:spcPts val="0"/>
              </a:spcAft>
              <a:buNone/>
            </a:pPr>
            <a:r>
              <a:rPr lang="en"/>
              <a:t>Causing a hindrance to the observations so to make the dataset a little bit cleaner and more prceise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a027eedbd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a027eedbd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have our dataset, we first look into the # of amenities. From the histograms and correlation matrix, we learned that there is a 0.268 </a:t>
            </a:r>
            <a:r>
              <a:rPr lang="en"/>
              <a:t>correlation</a:t>
            </a:r>
            <a:r>
              <a:rPr lang="en"/>
              <a:t> coefficient between the number of amenities and the rating. We also found </a:t>
            </a:r>
            <a:r>
              <a:rPr lang="en"/>
              <a:t>that</a:t>
            </a:r>
            <a:r>
              <a:rPr lang="en"/>
              <a:t> the mean of rating and the mean of # of </a:t>
            </a:r>
            <a:r>
              <a:rPr lang="en"/>
              <a:t>amenities</a:t>
            </a:r>
            <a:r>
              <a:rPr lang="en"/>
              <a:t> are about 4.9/5 and 40+ </a:t>
            </a:r>
            <a:r>
              <a:rPr lang="en"/>
              <a:t>amenities</a:t>
            </a:r>
            <a:r>
              <a:rPr lang="en"/>
              <a:t>. However, after discussed with our team and also reviewed the feedbacks from the other groups, we believe the number of </a:t>
            </a:r>
            <a:r>
              <a:rPr lang="en"/>
              <a:t>amenities</a:t>
            </a:r>
            <a:r>
              <a:rPr lang="en"/>
              <a:t> doesn’t really reflect “above and beyond” airbnb hosts and decided to move on to study the type of amenities.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a030de0c5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a030de0c5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when we look back to the amenities column in the dataset, which is a list of list containing every amenities on each airbnb host listing.  we chose the focus on the “TV” and “Wifi” amenities </a:t>
            </a:r>
            <a:r>
              <a:rPr lang="en">
                <a:solidFill>
                  <a:schemeClr val="dk1"/>
                </a:solidFill>
              </a:rPr>
              <a:t>t</a:t>
            </a:r>
            <a:r>
              <a:rPr lang="en">
                <a:solidFill>
                  <a:schemeClr val="dk1"/>
                </a:solidFill>
              </a:rPr>
              <a:t>o identify those “above and beyond” airbnb hosts, </a:t>
            </a:r>
            <a:r>
              <a:rPr lang="en"/>
              <a:t>. The reason behind this is because we believe these two </a:t>
            </a:r>
            <a:r>
              <a:rPr lang="en"/>
              <a:t>amenities are the most popular. Almost all hosts would have TV and Wifi in their place. Also, we believe the hosts who are willing to provide extra information and adding adjective to their amenities are the “Above and Beyond” airbnb host. Here are some samples of our experimental group, who has the “Above and beyond” descriptions. On the left, which is our control group who is using the default “TV” and “Wifi” amenities. And on the right, is our experimental group who is adding extra information to their amenities.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0083238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0083238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know how to locate our “above and beyond” host, we start working on the coding part. Here is a example of our experimental group. We ran a for loop in the Amenities column. Whoever has the “above and beyond” description would be </a:t>
            </a:r>
            <a:r>
              <a:rPr lang="en"/>
              <a:t>considered as True in our “Adjective” dummy variable. For our final sample dataset for regression, we have randomly select 500 samples from both our control and our experimental group and combine into our final sample dataset.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00832388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00832388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final </a:t>
            </a:r>
            <a:r>
              <a:rPr lang="en"/>
              <a:t>regression</a:t>
            </a:r>
            <a:r>
              <a:rPr lang="en"/>
              <a:t> model, we decided to include our </a:t>
            </a:r>
            <a:r>
              <a:rPr lang="en"/>
              <a:t>dummy</a:t>
            </a:r>
            <a:r>
              <a:rPr lang="en"/>
              <a:t> variable - Adjective, # of amenities, and the interacting variable to maximize the adjusted R-squared. So you can see: the intercept of rating is 4.64 and the slope of our variables are respectively 0.19, 0.0032, and -0.0026.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we know the slope of the # of amenities and the interaction term is relatively small</a:t>
            </a:r>
            <a:r>
              <a:rPr lang="en"/>
              <a:t>, which means that there is a small effect on rating.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But what’s more interesting to us is that for the same </a:t>
            </a:r>
            <a:r>
              <a:rPr lang="en"/>
              <a:t>amount</a:t>
            </a:r>
            <a:r>
              <a:rPr lang="en"/>
              <a:t> of # of </a:t>
            </a:r>
            <a:r>
              <a:rPr lang="en"/>
              <a:t>amenities,</a:t>
            </a:r>
            <a:r>
              <a:rPr lang="en"/>
              <a:t> the host who have the “above and beyond” </a:t>
            </a:r>
            <a:r>
              <a:rPr lang="en"/>
              <a:t>description</a:t>
            </a:r>
            <a:r>
              <a:rPr lang="en"/>
              <a:t> in their amenities would have about  (0.19 - 0.0026 * the interaction term) higher rating than those who doesn </a:t>
            </a:r>
            <a:r>
              <a:rPr lang="en"/>
              <a:t>have.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alex would cover about our result of the hypothesis testing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00832388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00832388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median instead of mean because of the nature of rating skewness.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5" name="Shape 55"/>
        <p:cNvGrpSpPr/>
        <p:nvPr/>
      </p:nvGrpSpPr>
      <p:grpSpPr>
        <a:xfrm>
          <a:off x="0" y="0"/>
          <a:ext cx="0" cy="0"/>
          <a:chOff x="0" y="0"/>
          <a:chExt cx="0" cy="0"/>
        </a:xfrm>
      </p:grpSpPr>
      <p:sp>
        <p:nvSpPr>
          <p:cNvPr id="56" name="Google Shape;56;p14"/>
          <p:cNvSpPr txBox="1"/>
          <p:nvPr>
            <p:ph type="ctrTitle"/>
          </p:nvPr>
        </p:nvSpPr>
        <p:spPr>
          <a:xfrm>
            <a:off x="459486" y="2469987"/>
            <a:ext cx="4131803" cy="1131094"/>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990000"/>
              </a:buClr>
              <a:buSzPts val="2700"/>
              <a:buFont typeface="Arial Black"/>
              <a:buNone/>
              <a:defRPr sz="2700">
                <a:solidFill>
                  <a:srgbClr val="990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4"/>
          <p:cNvSpPr txBox="1"/>
          <p:nvPr>
            <p:ph idx="1" type="subTitle"/>
          </p:nvPr>
        </p:nvSpPr>
        <p:spPr>
          <a:xfrm>
            <a:off x="459486" y="3648046"/>
            <a:ext cx="4131803" cy="750143"/>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dk1"/>
              </a:buClr>
              <a:buSzPts val="1500"/>
              <a:buNone/>
              <a:defRPr sz="1500">
                <a:solidFill>
                  <a:schemeClr val="dk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58" name="Google Shape;58;p14"/>
          <p:cNvPicPr preferRelativeResize="0"/>
          <p:nvPr/>
        </p:nvPicPr>
        <p:blipFill rotWithShape="1">
          <a:blip r:embed="rId2">
            <a:alphaModFix/>
          </a:blip>
          <a:srcRect b="0" l="0" r="0" t="0"/>
          <a:stretch/>
        </p:blipFill>
        <p:spPr>
          <a:xfrm>
            <a:off x="70532" y="97371"/>
            <a:ext cx="2817614" cy="88050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9" name="Shape 59"/>
        <p:cNvGrpSpPr/>
        <p:nvPr/>
      </p:nvGrpSpPr>
      <p:grpSpPr>
        <a:xfrm>
          <a:off x="0" y="0"/>
          <a:ext cx="0" cy="0"/>
          <a:chOff x="0" y="0"/>
          <a:chExt cx="0" cy="0"/>
        </a:xfrm>
      </p:grpSpPr>
      <p:sp>
        <p:nvSpPr>
          <p:cNvPr id="60" name="Google Shape;60;p15"/>
          <p:cNvSpPr txBox="1"/>
          <p:nvPr>
            <p:ph type="title"/>
          </p:nvPr>
        </p:nvSpPr>
        <p:spPr>
          <a:xfrm>
            <a:off x="457200" y="274320"/>
            <a:ext cx="82296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990000"/>
              </a:buClr>
              <a:buSzPts val="2100"/>
              <a:buFont typeface="Arial Black"/>
              <a:buNone/>
              <a:defRPr sz="2100">
                <a:solidFill>
                  <a:srgbClr val="990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pic>
        <p:nvPicPr>
          <p:cNvPr id="61" name="Google Shape;61;p15"/>
          <p:cNvPicPr preferRelativeResize="0"/>
          <p:nvPr/>
        </p:nvPicPr>
        <p:blipFill rotWithShape="1">
          <a:blip r:embed="rId2">
            <a:alphaModFix/>
          </a:blip>
          <a:srcRect b="0" l="0" r="0" t="0"/>
          <a:stretch/>
        </p:blipFill>
        <p:spPr>
          <a:xfrm>
            <a:off x="94442" y="4632722"/>
            <a:ext cx="737364" cy="461590"/>
          </a:xfrm>
          <a:prstGeom prst="rect">
            <a:avLst/>
          </a:prstGeom>
          <a:noFill/>
          <a:ln>
            <a:noFill/>
          </a:ln>
        </p:spPr>
      </p:pic>
      <p:sp>
        <p:nvSpPr>
          <p:cNvPr id="62" name="Google Shape;62;p15"/>
          <p:cNvSpPr txBox="1"/>
          <p:nvPr>
            <p:ph idx="1" type="body"/>
          </p:nvPr>
        </p:nvSpPr>
        <p:spPr>
          <a:xfrm>
            <a:off x="457200" y="1357884"/>
            <a:ext cx="8229600" cy="3271266"/>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sz="18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p:cSld name="Section Divider">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0" l="0" r="0" t="0"/>
          <a:stretch/>
        </p:blipFill>
        <p:spPr>
          <a:xfrm>
            <a:off x="94442" y="4632722"/>
            <a:ext cx="737364" cy="461590"/>
          </a:xfrm>
          <a:prstGeom prst="rect">
            <a:avLst/>
          </a:prstGeom>
          <a:noFill/>
          <a:ln>
            <a:noFill/>
          </a:ln>
        </p:spPr>
      </p:pic>
      <p:cxnSp>
        <p:nvCxnSpPr>
          <p:cNvPr id="65" name="Google Shape;65;p16"/>
          <p:cNvCxnSpPr/>
          <p:nvPr/>
        </p:nvCxnSpPr>
        <p:spPr>
          <a:xfrm>
            <a:off x="480060" y="3624943"/>
            <a:ext cx="2830298" cy="0"/>
          </a:xfrm>
          <a:prstGeom prst="straightConnector1">
            <a:avLst/>
          </a:prstGeom>
          <a:noFill/>
          <a:ln cap="flat" cmpd="sng" w="50800">
            <a:solidFill>
              <a:srgbClr val="990000"/>
            </a:solidFill>
            <a:prstDash val="solid"/>
            <a:miter lim="800000"/>
            <a:headEnd len="sm" w="sm" type="none"/>
            <a:tailEnd len="sm" w="sm" type="none"/>
          </a:ln>
        </p:spPr>
      </p:cxnSp>
      <p:sp>
        <p:nvSpPr>
          <p:cNvPr id="66" name="Google Shape;66;p16"/>
          <p:cNvSpPr txBox="1"/>
          <p:nvPr>
            <p:ph idx="1" type="body"/>
          </p:nvPr>
        </p:nvSpPr>
        <p:spPr>
          <a:xfrm>
            <a:off x="459486" y="3031236"/>
            <a:ext cx="4645819" cy="524798"/>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2100"/>
              <a:buNone/>
              <a:defRPr b="1" i="0">
                <a:solidFill>
                  <a:schemeClr val="dk1"/>
                </a:solidFill>
                <a:latin typeface="Arial Black"/>
                <a:ea typeface="Arial Black"/>
                <a:cs typeface="Arial Black"/>
                <a:sym typeface="Arial Black"/>
              </a:defRPr>
            </a:lvl1pPr>
            <a:lvl2pPr indent="-342900" lvl="1" marL="914400" algn="l">
              <a:lnSpc>
                <a:spcPct val="90000"/>
              </a:lnSpc>
              <a:spcBef>
                <a:spcPts val="400"/>
              </a:spcBef>
              <a:spcAft>
                <a:spcPts val="0"/>
              </a:spcAft>
              <a:buClr>
                <a:schemeClr val="lt1"/>
              </a:buClr>
              <a:buSzPts val="1800"/>
              <a:buChar char="•"/>
              <a:defRPr>
                <a:solidFill>
                  <a:schemeClr val="lt1"/>
                </a:solidFill>
              </a:defRPr>
            </a:lvl2pPr>
            <a:lvl3pPr indent="-323850" lvl="2" marL="1371600" algn="l">
              <a:lnSpc>
                <a:spcPct val="90000"/>
              </a:lnSpc>
              <a:spcBef>
                <a:spcPts val="400"/>
              </a:spcBef>
              <a:spcAft>
                <a:spcPts val="0"/>
              </a:spcAft>
              <a:buClr>
                <a:schemeClr val="lt1"/>
              </a:buClr>
              <a:buSzPts val="1500"/>
              <a:buChar char="•"/>
              <a:defRPr>
                <a:solidFill>
                  <a:schemeClr val="lt1"/>
                </a:solidFill>
              </a:defRPr>
            </a:lvl3pPr>
            <a:lvl4pPr indent="-317500" lvl="3" marL="1828800" algn="l">
              <a:lnSpc>
                <a:spcPct val="90000"/>
              </a:lnSpc>
              <a:spcBef>
                <a:spcPts val="400"/>
              </a:spcBef>
              <a:spcAft>
                <a:spcPts val="0"/>
              </a:spcAft>
              <a:buClr>
                <a:schemeClr val="lt1"/>
              </a:buClr>
              <a:buSzPts val="1400"/>
              <a:buChar char="•"/>
              <a:defRPr>
                <a:solidFill>
                  <a:schemeClr val="lt1"/>
                </a:solidFill>
              </a:defRPr>
            </a:lvl4pPr>
            <a:lvl5pPr indent="-317500" lvl="4" marL="2286000" algn="l">
              <a:lnSpc>
                <a:spcPct val="90000"/>
              </a:lnSpc>
              <a:spcBef>
                <a:spcPts val="400"/>
              </a:spcBef>
              <a:spcAft>
                <a:spcPts val="0"/>
              </a:spcAft>
              <a:buClr>
                <a:schemeClr val="lt1"/>
              </a:buClr>
              <a:buSzPts val="14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Text and Object ">
  <p:cSld name="2 Column - Text and Object ">
    <p:spTree>
      <p:nvGrpSpPr>
        <p:cNvPr id="67" name="Shape 67"/>
        <p:cNvGrpSpPr/>
        <p:nvPr/>
      </p:nvGrpSpPr>
      <p:grpSpPr>
        <a:xfrm>
          <a:off x="0" y="0"/>
          <a:ext cx="0" cy="0"/>
          <a:chOff x="0" y="0"/>
          <a:chExt cx="0" cy="0"/>
        </a:xfrm>
      </p:grpSpPr>
      <p:pic>
        <p:nvPicPr>
          <p:cNvPr id="68" name="Google Shape;68;p17"/>
          <p:cNvPicPr preferRelativeResize="0"/>
          <p:nvPr/>
        </p:nvPicPr>
        <p:blipFill rotWithShape="1">
          <a:blip r:embed="rId2">
            <a:alphaModFix/>
          </a:blip>
          <a:srcRect b="0" l="0" r="0" t="0"/>
          <a:stretch/>
        </p:blipFill>
        <p:spPr>
          <a:xfrm>
            <a:off x="94442" y="4632722"/>
            <a:ext cx="737364" cy="461590"/>
          </a:xfrm>
          <a:prstGeom prst="rect">
            <a:avLst/>
          </a:prstGeom>
          <a:noFill/>
          <a:ln>
            <a:noFill/>
          </a:ln>
        </p:spPr>
      </p:pic>
      <p:sp>
        <p:nvSpPr>
          <p:cNvPr id="69" name="Google Shape;69;p17"/>
          <p:cNvSpPr txBox="1"/>
          <p:nvPr>
            <p:ph type="title"/>
          </p:nvPr>
        </p:nvSpPr>
        <p:spPr>
          <a:xfrm>
            <a:off x="459486" y="274320"/>
            <a:ext cx="82296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990000"/>
              </a:buClr>
              <a:buSzPts val="2100"/>
              <a:buFont typeface="Arial Black"/>
              <a:buNone/>
              <a:defRPr sz="2100">
                <a:solidFill>
                  <a:srgbClr val="990000"/>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Google Shape;70;p17"/>
          <p:cNvSpPr txBox="1"/>
          <p:nvPr>
            <p:ph idx="1" type="body"/>
          </p:nvPr>
        </p:nvSpPr>
        <p:spPr>
          <a:xfrm>
            <a:off x="4638295" y="1369219"/>
            <a:ext cx="4046220" cy="326350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sz="15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Google Shape;71;p17"/>
          <p:cNvSpPr txBox="1"/>
          <p:nvPr>
            <p:ph idx="2" type="body"/>
          </p:nvPr>
        </p:nvSpPr>
        <p:spPr>
          <a:xfrm>
            <a:off x="459485" y="1369219"/>
            <a:ext cx="4046220" cy="326350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500"/>
              <a:buNone/>
              <a:defRPr sz="1500"/>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 Photo w/ Title and Content">
  <p:cSld name="2 Column - Photo w/ Title and Content">
    <p:bg>
      <p:bgPr>
        <a:solidFill>
          <a:schemeClr val="lt1"/>
        </a:solidFill>
      </p:bgPr>
    </p:bg>
    <p:spTree>
      <p:nvGrpSpPr>
        <p:cNvPr id="72" name="Shape 72"/>
        <p:cNvGrpSpPr/>
        <p:nvPr/>
      </p:nvGrpSpPr>
      <p:grpSpPr>
        <a:xfrm>
          <a:off x="0" y="0"/>
          <a:ext cx="0" cy="0"/>
          <a:chOff x="0" y="0"/>
          <a:chExt cx="0" cy="0"/>
        </a:xfrm>
      </p:grpSpPr>
      <p:pic>
        <p:nvPicPr>
          <p:cNvPr id="73" name="Google Shape;73;p18"/>
          <p:cNvPicPr preferRelativeResize="0"/>
          <p:nvPr/>
        </p:nvPicPr>
        <p:blipFill rotWithShape="1">
          <a:blip r:embed="rId2">
            <a:alphaModFix/>
          </a:blip>
          <a:srcRect b="0" l="0" r="0" t="0"/>
          <a:stretch/>
        </p:blipFill>
        <p:spPr>
          <a:xfrm>
            <a:off x="94442" y="4632722"/>
            <a:ext cx="737364" cy="461590"/>
          </a:xfrm>
          <a:prstGeom prst="rect">
            <a:avLst/>
          </a:prstGeom>
          <a:noFill/>
          <a:ln>
            <a:noFill/>
          </a:ln>
        </p:spPr>
      </p:pic>
      <p:sp>
        <p:nvSpPr>
          <p:cNvPr id="74" name="Google Shape;74;p18"/>
          <p:cNvSpPr/>
          <p:nvPr>
            <p:ph idx="2" type="pic"/>
          </p:nvPr>
        </p:nvSpPr>
        <p:spPr>
          <a:xfrm>
            <a:off x="459486" y="274320"/>
            <a:ext cx="4320540" cy="4258818"/>
          </a:xfrm>
          <a:prstGeom prst="rect">
            <a:avLst/>
          </a:prstGeom>
          <a:noFill/>
          <a:ln>
            <a:noFill/>
          </a:ln>
        </p:spPr>
      </p:sp>
      <p:sp>
        <p:nvSpPr>
          <p:cNvPr id="75" name="Google Shape;75;p18"/>
          <p:cNvSpPr txBox="1"/>
          <p:nvPr>
            <p:ph idx="1" type="body"/>
          </p:nvPr>
        </p:nvSpPr>
        <p:spPr>
          <a:xfrm>
            <a:off x="4919472" y="274320"/>
            <a:ext cx="3765042" cy="56921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990000"/>
              </a:buClr>
              <a:buSzPts val="1500"/>
              <a:buNone/>
              <a:defRPr b="1" i="0" sz="1500">
                <a:solidFill>
                  <a:srgbClr val="990000"/>
                </a:solidFill>
                <a:latin typeface="Arial Black"/>
                <a:ea typeface="Arial Black"/>
                <a:cs typeface="Arial Black"/>
                <a:sym typeface="Arial Black"/>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8"/>
          <p:cNvSpPr txBox="1"/>
          <p:nvPr>
            <p:ph idx="3" type="body"/>
          </p:nvPr>
        </p:nvSpPr>
        <p:spPr>
          <a:xfrm>
            <a:off x="4919472" y="975598"/>
            <a:ext cx="3765042" cy="35575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400"/>
              <a:buNone/>
              <a:defRPr sz="1400"/>
            </a:lvl1pPr>
            <a:lvl2pPr indent="-228600" lvl="1" marL="914400" algn="l">
              <a:lnSpc>
                <a:spcPct val="90000"/>
              </a:lnSpc>
              <a:spcBef>
                <a:spcPts val="400"/>
              </a:spcBef>
              <a:spcAft>
                <a:spcPts val="0"/>
              </a:spcAft>
              <a:buClr>
                <a:schemeClr val="dk1"/>
              </a:buClr>
              <a:buSzPts val="1800"/>
              <a:buNone/>
              <a:defRPr/>
            </a:lvl2pPr>
            <a:lvl3pPr indent="-228600" lvl="2" marL="1371600" algn="l">
              <a:lnSpc>
                <a:spcPct val="90000"/>
              </a:lnSpc>
              <a:spcBef>
                <a:spcPts val="400"/>
              </a:spcBef>
              <a:spcAft>
                <a:spcPts val="0"/>
              </a:spcAft>
              <a:buClr>
                <a:schemeClr val="dk1"/>
              </a:buClr>
              <a:buSzPts val="1500"/>
              <a:buNone/>
              <a:defRPr/>
            </a:lvl3pPr>
            <a:lvl4pPr indent="-228600" lvl="3" marL="1828800" algn="l">
              <a:lnSpc>
                <a:spcPct val="90000"/>
              </a:lnSpc>
              <a:spcBef>
                <a:spcPts val="400"/>
              </a:spcBef>
              <a:spcAft>
                <a:spcPts val="0"/>
              </a:spcAft>
              <a:buClr>
                <a:schemeClr val="dk1"/>
              </a:buClr>
              <a:buSzPts val="1400"/>
              <a:buNone/>
              <a:defRPr/>
            </a:lvl4pPr>
            <a:lvl5pPr indent="-228600" lvl="4" marL="2286000" algn="l">
              <a:lnSpc>
                <a:spcPct val="90000"/>
              </a:lnSpc>
              <a:spcBef>
                <a:spcPts val="400"/>
              </a:spcBef>
              <a:spcAft>
                <a:spcPts val="0"/>
              </a:spcAft>
              <a:buClr>
                <a:schemeClr val="dk1"/>
              </a:buClr>
              <a:buSzPts val="1400"/>
              <a:buNone/>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0.png"/><Relationship Id="rId3" Type="http://schemas.openxmlformats.org/officeDocument/2006/relationships/slideLayout" Target="../slideLayouts/slideLayout12.xml"/><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mt="5000"/>
          </a:blip>
          <a:srcRect b="0" l="0" r="0" t="0"/>
          <a:stretch/>
        </p:blipFill>
        <p:spPr>
          <a:xfrm>
            <a:off x="3646610" y="-467419"/>
            <a:ext cx="6078338" cy="6078338"/>
          </a:xfrm>
          <a:prstGeom prst="rect">
            <a:avLst/>
          </a:prstGeom>
          <a:noFill/>
          <a:ln>
            <a:noFill/>
          </a:ln>
        </p:spPr>
      </p:pic>
      <p:sp>
        <p:nvSpPr>
          <p:cNvPr id="52" name="Google Shape;52;p13"/>
          <p:cNvSpPr txBox="1"/>
          <p:nvPr>
            <p:ph type="title"/>
          </p:nvPr>
        </p:nvSpPr>
        <p:spPr>
          <a:xfrm>
            <a:off x="459486" y="273844"/>
            <a:ext cx="82296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990000"/>
              </a:buClr>
              <a:buSzPts val="2100"/>
              <a:buFont typeface="Arial Black"/>
              <a:buNone/>
              <a:defRPr b="1" i="0" sz="2100" u="none" cap="none" strike="noStrike">
                <a:solidFill>
                  <a:srgbClr val="990000"/>
                </a:solidFill>
                <a:latin typeface="Arial Black"/>
                <a:ea typeface="Arial Black"/>
                <a:cs typeface="Arial Black"/>
                <a:sym typeface="Arial Black"/>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3" name="Google Shape;53;p13"/>
          <p:cNvSpPr txBox="1"/>
          <p:nvPr>
            <p:ph idx="1" type="body"/>
          </p:nvPr>
        </p:nvSpPr>
        <p:spPr>
          <a:xfrm>
            <a:off x="459486" y="1369219"/>
            <a:ext cx="82296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54" name="Google Shape;54;p13"/>
          <p:cNvPicPr preferRelativeResize="0"/>
          <p:nvPr/>
        </p:nvPicPr>
        <p:blipFill rotWithShape="1">
          <a:blip r:embed="rId2">
            <a:alphaModFix/>
          </a:blip>
          <a:srcRect b="0" l="0" r="0" t="0"/>
          <a:stretch/>
        </p:blipFill>
        <p:spPr>
          <a:xfrm>
            <a:off x="94442" y="4632722"/>
            <a:ext cx="737364" cy="46159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16.jpg"/><Relationship Id="rId5"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7.png"/><Relationship Id="rId5" Type="http://schemas.openxmlformats.org/officeDocument/2006/relationships/hyperlink" Target="http://insideairbnb.com/get-the-data"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7.png"/><Relationship Id="rId5"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40.png"/><Relationship Id="rId7" Type="http://schemas.openxmlformats.org/officeDocument/2006/relationships/image" Target="../media/image36.png"/><Relationship Id="rId8"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41.png"/><Relationship Id="rId4" Type="http://schemas.openxmlformats.org/officeDocument/2006/relationships/image" Target="../media/image25.png"/><Relationship Id="rId5"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4.jpg"/><Relationship Id="rId4" Type="http://schemas.openxmlformats.org/officeDocument/2006/relationships/image" Target="../media/image18.jp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9"/>
          <p:cNvSpPr txBox="1"/>
          <p:nvPr>
            <p:ph type="ctrTitle"/>
          </p:nvPr>
        </p:nvSpPr>
        <p:spPr>
          <a:xfrm>
            <a:off x="207325" y="1492275"/>
            <a:ext cx="4674900" cy="14079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990000"/>
              </a:buClr>
              <a:buSzPts val="2430"/>
              <a:buFont typeface="Arial Black"/>
              <a:buNone/>
            </a:pPr>
            <a:r>
              <a:rPr lang="en" sz="2650">
                <a:solidFill>
                  <a:schemeClr val="dk1"/>
                </a:solidFill>
                <a:latin typeface="Arial"/>
                <a:ea typeface="Arial"/>
                <a:cs typeface="Arial"/>
                <a:sym typeface="Arial"/>
              </a:rPr>
              <a:t>The Effect of “Above and Beyond” Descriptions of Amenities on Airbnb Ratings</a:t>
            </a:r>
            <a:r>
              <a:rPr lang="en" sz="3030">
                <a:solidFill>
                  <a:schemeClr val="dk1"/>
                </a:solidFill>
              </a:rPr>
              <a:t> </a:t>
            </a:r>
            <a:endParaRPr sz="2650">
              <a:solidFill>
                <a:schemeClr val="dk1"/>
              </a:solidFill>
              <a:latin typeface="Arial"/>
              <a:ea typeface="Arial"/>
              <a:cs typeface="Arial"/>
              <a:sym typeface="Arial"/>
            </a:endParaRPr>
          </a:p>
        </p:txBody>
      </p:sp>
      <p:pic>
        <p:nvPicPr>
          <p:cNvPr id="82" name="Google Shape;82;p19"/>
          <p:cNvPicPr preferRelativeResize="0"/>
          <p:nvPr/>
        </p:nvPicPr>
        <p:blipFill rotWithShape="1">
          <a:blip r:embed="rId3">
            <a:alphaModFix/>
          </a:blip>
          <a:srcRect b="13294" l="7105" r="8206" t="12267"/>
          <a:stretch/>
        </p:blipFill>
        <p:spPr>
          <a:xfrm>
            <a:off x="7869169" y="136481"/>
            <a:ext cx="1148625" cy="487535"/>
          </a:xfrm>
          <a:prstGeom prst="rect">
            <a:avLst/>
          </a:prstGeom>
          <a:noFill/>
          <a:ln>
            <a:noFill/>
          </a:ln>
        </p:spPr>
      </p:pic>
      <p:sp>
        <p:nvSpPr>
          <p:cNvPr id="83" name="Google Shape;83;p19"/>
          <p:cNvSpPr/>
          <p:nvPr/>
        </p:nvSpPr>
        <p:spPr>
          <a:xfrm>
            <a:off x="4908950" y="624025"/>
            <a:ext cx="3652800" cy="4175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Airbnb - Apps on Google Play" id="84" name="Google Shape;84;p19"/>
          <p:cNvPicPr preferRelativeResize="0"/>
          <p:nvPr/>
        </p:nvPicPr>
        <p:blipFill>
          <a:blip r:embed="rId4">
            <a:alphaModFix/>
          </a:blip>
          <a:stretch>
            <a:fillRect/>
          </a:stretch>
        </p:blipFill>
        <p:spPr>
          <a:xfrm>
            <a:off x="5237700" y="1008975"/>
            <a:ext cx="3125550" cy="3125550"/>
          </a:xfrm>
          <a:prstGeom prst="rect">
            <a:avLst/>
          </a:prstGeom>
          <a:noFill/>
          <a:ln>
            <a:noFill/>
          </a:ln>
        </p:spPr>
      </p:pic>
      <p:sp>
        <p:nvSpPr>
          <p:cNvPr id="85" name="Google Shape;85;p19"/>
          <p:cNvSpPr/>
          <p:nvPr/>
        </p:nvSpPr>
        <p:spPr>
          <a:xfrm>
            <a:off x="5971250" y="268475"/>
            <a:ext cx="1277400" cy="487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459486"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Limitations </a:t>
            </a:r>
            <a:endParaRPr/>
          </a:p>
        </p:txBody>
      </p:sp>
      <p:pic>
        <p:nvPicPr>
          <p:cNvPr id="173" name="Google Shape;173;p28"/>
          <p:cNvPicPr preferRelativeResize="0"/>
          <p:nvPr/>
        </p:nvPicPr>
        <p:blipFill>
          <a:blip r:embed="rId3">
            <a:alphaModFix/>
          </a:blip>
          <a:stretch>
            <a:fillRect/>
          </a:stretch>
        </p:blipFill>
        <p:spPr>
          <a:xfrm>
            <a:off x="5249100" y="385300"/>
            <a:ext cx="3135751" cy="2299900"/>
          </a:xfrm>
          <a:prstGeom prst="rect">
            <a:avLst/>
          </a:prstGeom>
          <a:noFill/>
          <a:ln>
            <a:noFill/>
          </a:ln>
        </p:spPr>
      </p:pic>
      <p:pic>
        <p:nvPicPr>
          <p:cNvPr id="174" name="Google Shape;174;p28"/>
          <p:cNvPicPr preferRelativeResize="0"/>
          <p:nvPr/>
        </p:nvPicPr>
        <p:blipFill>
          <a:blip r:embed="rId4">
            <a:alphaModFix/>
          </a:blip>
          <a:stretch>
            <a:fillRect/>
          </a:stretch>
        </p:blipFill>
        <p:spPr>
          <a:xfrm>
            <a:off x="5341811" y="2685200"/>
            <a:ext cx="2950338" cy="2247625"/>
          </a:xfrm>
          <a:prstGeom prst="rect">
            <a:avLst/>
          </a:prstGeom>
          <a:noFill/>
          <a:ln>
            <a:noFill/>
          </a:ln>
        </p:spPr>
      </p:pic>
      <p:sp>
        <p:nvSpPr>
          <p:cNvPr id="175" name="Google Shape;175;p28"/>
          <p:cNvSpPr txBox="1"/>
          <p:nvPr>
            <p:ph idx="2" type="body"/>
          </p:nvPr>
        </p:nvSpPr>
        <p:spPr>
          <a:xfrm>
            <a:off x="459474" y="1353825"/>
            <a:ext cx="4551000" cy="3263400"/>
          </a:xfrm>
          <a:prstGeom prst="rect">
            <a:avLst/>
          </a:prstGeom>
        </p:spPr>
        <p:txBody>
          <a:bodyPr anchorCtr="0" anchor="t" bIns="34275" lIns="68575" spcFirstLastPara="1" rIns="68575" wrap="square" tIns="34275">
            <a:normAutofit fontScale="85000" lnSpcReduction="20000"/>
          </a:bodyPr>
          <a:lstStyle/>
          <a:p>
            <a:pPr indent="-309562" lvl="0" marL="457200" rtl="0" algn="l">
              <a:spcBef>
                <a:spcPts val="800"/>
              </a:spcBef>
              <a:spcAft>
                <a:spcPts val="0"/>
              </a:spcAft>
              <a:buSzPct val="100000"/>
              <a:buAutoNum type="arabicPeriod"/>
            </a:pPr>
            <a:r>
              <a:rPr lang="en"/>
              <a:t>Skewness of the data: Extremely left skew data indicating a trend of giving high rating </a:t>
            </a:r>
            <a:r>
              <a:rPr lang="en"/>
              <a:t>toward</a:t>
            </a:r>
            <a:r>
              <a:rPr lang="en"/>
              <a:t> 5 stars</a:t>
            </a:r>
            <a:endParaRPr/>
          </a:p>
          <a:p>
            <a:pPr indent="0" lvl="0" marL="457200" rtl="0" algn="l">
              <a:spcBef>
                <a:spcPts val="800"/>
              </a:spcBef>
              <a:spcAft>
                <a:spcPts val="0"/>
              </a:spcAft>
              <a:buNone/>
            </a:pPr>
            <a:r>
              <a:t/>
            </a:r>
            <a:endParaRPr/>
          </a:p>
          <a:p>
            <a:pPr indent="-309562" lvl="0" marL="457200" rtl="0" algn="l">
              <a:spcBef>
                <a:spcPts val="800"/>
              </a:spcBef>
              <a:spcAft>
                <a:spcPts val="0"/>
              </a:spcAft>
              <a:buSzPct val="100000"/>
              <a:buAutoNum type="arabicPeriod"/>
            </a:pPr>
            <a:r>
              <a:rPr lang="en"/>
              <a:t>Heteroscedasticity: The residuals are clustered and fan out as predicted value increases</a:t>
            </a:r>
            <a:endParaRPr/>
          </a:p>
          <a:p>
            <a:pPr indent="0" lvl="0" marL="457200" rtl="0" algn="l">
              <a:spcBef>
                <a:spcPts val="800"/>
              </a:spcBef>
              <a:spcAft>
                <a:spcPts val="0"/>
              </a:spcAft>
              <a:buNone/>
            </a:pPr>
            <a:r>
              <a:t/>
            </a:r>
            <a:endParaRPr/>
          </a:p>
          <a:p>
            <a:pPr indent="-309562" lvl="0" marL="457200" rtl="0" algn="l">
              <a:spcBef>
                <a:spcPts val="800"/>
              </a:spcBef>
              <a:spcAft>
                <a:spcPts val="0"/>
              </a:spcAft>
              <a:buSzPct val="100000"/>
              <a:buAutoNum type="arabicPeriod"/>
            </a:pPr>
            <a:r>
              <a:rPr lang="en"/>
              <a:t>Non-linearity: The pattern of residuals may suggest the relationships are non-linear</a:t>
            </a:r>
            <a:endParaRPr/>
          </a:p>
          <a:p>
            <a:pPr indent="0" lvl="0" marL="457200" rtl="0" algn="l">
              <a:spcBef>
                <a:spcPts val="800"/>
              </a:spcBef>
              <a:spcAft>
                <a:spcPts val="0"/>
              </a:spcAft>
              <a:buNone/>
            </a:pPr>
            <a:r>
              <a:t/>
            </a:r>
            <a:endParaRPr/>
          </a:p>
          <a:p>
            <a:pPr indent="-309562" lvl="0" marL="457200" rtl="0" algn="l">
              <a:spcBef>
                <a:spcPts val="800"/>
              </a:spcBef>
              <a:spcAft>
                <a:spcPts val="0"/>
              </a:spcAft>
              <a:buSzPct val="100000"/>
              <a:buAutoNum type="arabicPeriod"/>
            </a:pPr>
            <a:r>
              <a:rPr lang="en"/>
              <a:t>Overestimating</a:t>
            </a:r>
            <a:r>
              <a:rPr lang="en"/>
              <a:t>: Most of errors are below zero, suggesting our predictions may be higher than </a:t>
            </a:r>
            <a:r>
              <a:rPr lang="en"/>
              <a:t>actual</a:t>
            </a:r>
            <a:r>
              <a:rPr lang="en"/>
              <a:t> values.</a:t>
            </a:r>
            <a:endParaRPr/>
          </a:p>
          <a:p>
            <a:pPr indent="0" lvl="0" marL="457200" rtl="0" algn="l">
              <a:spcBef>
                <a:spcPts val="800"/>
              </a:spcBef>
              <a:spcAft>
                <a:spcPts val="0"/>
              </a:spcAft>
              <a:buNone/>
            </a:pPr>
            <a:r>
              <a:t/>
            </a:r>
            <a:endParaRPr/>
          </a:p>
          <a:p>
            <a:pPr indent="-309562" lvl="0" marL="457200" rtl="0" algn="l">
              <a:spcBef>
                <a:spcPts val="800"/>
              </a:spcBef>
              <a:spcAft>
                <a:spcPts val="0"/>
              </a:spcAft>
              <a:buSzPct val="100000"/>
              <a:buAutoNum type="arabicPeriod"/>
            </a:pPr>
            <a:r>
              <a:rPr lang="en"/>
              <a:t>Goodness of Fit: Adjusted R-Squared is 0.119</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2432701" y="2016950"/>
            <a:ext cx="4278600" cy="14319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sz="3100"/>
              <a:t>Thank you !</a:t>
            </a:r>
            <a:endParaRPr sz="3100"/>
          </a:p>
        </p:txBody>
      </p:sp>
      <p:pic>
        <p:nvPicPr>
          <p:cNvPr id="181" name="Google Shape;181;p29"/>
          <p:cNvPicPr preferRelativeResize="0"/>
          <p:nvPr/>
        </p:nvPicPr>
        <p:blipFill>
          <a:blip r:embed="rId3">
            <a:alphaModFix/>
          </a:blip>
          <a:stretch>
            <a:fillRect/>
          </a:stretch>
        </p:blipFill>
        <p:spPr>
          <a:xfrm>
            <a:off x="5974300" y="442162"/>
            <a:ext cx="2245774" cy="1494999"/>
          </a:xfrm>
          <a:prstGeom prst="rect">
            <a:avLst/>
          </a:prstGeom>
          <a:noFill/>
          <a:ln>
            <a:noFill/>
          </a:ln>
        </p:spPr>
      </p:pic>
      <p:pic>
        <p:nvPicPr>
          <p:cNvPr id="182" name="Google Shape;182;p29"/>
          <p:cNvPicPr preferRelativeResize="0"/>
          <p:nvPr/>
        </p:nvPicPr>
        <p:blipFill>
          <a:blip r:embed="rId4">
            <a:alphaModFix/>
          </a:blip>
          <a:stretch>
            <a:fillRect/>
          </a:stretch>
        </p:blipFill>
        <p:spPr>
          <a:xfrm>
            <a:off x="5736250" y="3242013"/>
            <a:ext cx="2945101" cy="1654551"/>
          </a:xfrm>
          <a:prstGeom prst="rect">
            <a:avLst/>
          </a:prstGeom>
          <a:noFill/>
          <a:ln>
            <a:noFill/>
          </a:ln>
        </p:spPr>
      </p:pic>
      <p:sp>
        <p:nvSpPr>
          <p:cNvPr id="183" name="Google Shape;183;p29"/>
          <p:cNvSpPr txBox="1"/>
          <p:nvPr/>
        </p:nvSpPr>
        <p:spPr>
          <a:xfrm>
            <a:off x="2463750" y="4020325"/>
            <a:ext cx="5650800" cy="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dk1"/>
              </a:solidFill>
            </a:endParaRPr>
          </a:p>
        </p:txBody>
      </p:sp>
      <p:pic>
        <p:nvPicPr>
          <p:cNvPr id="184" name="Google Shape;184;p29"/>
          <p:cNvPicPr preferRelativeResize="0"/>
          <p:nvPr/>
        </p:nvPicPr>
        <p:blipFill>
          <a:blip r:embed="rId5">
            <a:alphaModFix/>
          </a:blip>
          <a:stretch>
            <a:fillRect/>
          </a:stretch>
        </p:blipFill>
        <p:spPr>
          <a:xfrm>
            <a:off x="564750" y="404125"/>
            <a:ext cx="2355500" cy="1571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224061" y="2197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300"/>
              <a:t>Data Cleaning process</a:t>
            </a:r>
            <a:endParaRPr sz="2300"/>
          </a:p>
        </p:txBody>
      </p:sp>
      <p:sp>
        <p:nvSpPr>
          <p:cNvPr id="190" name="Google Shape;190;p30"/>
          <p:cNvSpPr/>
          <p:nvPr/>
        </p:nvSpPr>
        <p:spPr>
          <a:xfrm flipH="1" rot="10800000">
            <a:off x="76200" y="1115907"/>
            <a:ext cx="4250100" cy="688800"/>
          </a:xfrm>
          <a:prstGeom prst="trapezoid">
            <a:avLst>
              <a:gd fmla="val 85396" name="adj"/>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30"/>
          <p:cNvSpPr/>
          <p:nvPr/>
        </p:nvSpPr>
        <p:spPr>
          <a:xfrm flipH="1" rot="10800000">
            <a:off x="635083" y="2067117"/>
            <a:ext cx="3123900" cy="744000"/>
          </a:xfrm>
          <a:prstGeom prst="trapezoid">
            <a:avLst>
              <a:gd fmla="val 71931" name="adj"/>
            </a:avLst>
          </a:prstGeom>
          <a:solidFill>
            <a:srgbClr val="98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500">
              <a:solidFill>
                <a:srgbClr val="FF9900"/>
              </a:solidFill>
            </a:endParaRPr>
          </a:p>
        </p:txBody>
      </p:sp>
      <p:sp>
        <p:nvSpPr>
          <p:cNvPr id="192" name="Google Shape;192;p30"/>
          <p:cNvSpPr/>
          <p:nvPr/>
        </p:nvSpPr>
        <p:spPr>
          <a:xfrm flipH="1" rot="10800000">
            <a:off x="1122662" y="3126451"/>
            <a:ext cx="2148600" cy="593400"/>
          </a:xfrm>
          <a:prstGeom prst="trapezoid">
            <a:avLst>
              <a:gd fmla="val 70244" name="adj"/>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30"/>
          <p:cNvSpPr/>
          <p:nvPr/>
        </p:nvSpPr>
        <p:spPr>
          <a:xfrm flipH="1" rot="10800000">
            <a:off x="1684802" y="4043350"/>
            <a:ext cx="1024200" cy="558000"/>
          </a:xfrm>
          <a:prstGeom prst="triangle">
            <a:avLst>
              <a:gd fmla="val 48365" name="adj"/>
            </a:avLst>
          </a:prstGeom>
          <a:solidFill>
            <a:srgbClr val="98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194" name="Google Shape;194;p30"/>
          <p:cNvSpPr/>
          <p:nvPr/>
        </p:nvSpPr>
        <p:spPr>
          <a:xfrm>
            <a:off x="96303" y="959950"/>
            <a:ext cx="4250100" cy="3000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5" name="Google Shape;195;p30"/>
          <p:cNvSpPr/>
          <p:nvPr/>
        </p:nvSpPr>
        <p:spPr>
          <a:xfrm>
            <a:off x="659450" y="1592250"/>
            <a:ext cx="3123900" cy="356400"/>
          </a:xfrm>
          <a:prstGeom prst="ellipse">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30"/>
          <p:cNvSpPr/>
          <p:nvPr/>
        </p:nvSpPr>
        <p:spPr>
          <a:xfrm>
            <a:off x="635083" y="1934975"/>
            <a:ext cx="3123900" cy="1896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30"/>
          <p:cNvSpPr/>
          <p:nvPr/>
        </p:nvSpPr>
        <p:spPr>
          <a:xfrm>
            <a:off x="1157400" y="2539750"/>
            <a:ext cx="2080800" cy="458100"/>
          </a:xfrm>
          <a:prstGeom prst="ellipse">
            <a:avLst/>
          </a:prstGeom>
          <a:solidFill>
            <a:srgbClr val="98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500">
              <a:solidFill>
                <a:srgbClr val="FF9900"/>
              </a:solidFill>
            </a:endParaRPr>
          </a:p>
        </p:txBody>
      </p:sp>
      <p:sp>
        <p:nvSpPr>
          <p:cNvPr id="198" name="Google Shape;198;p30"/>
          <p:cNvSpPr/>
          <p:nvPr/>
        </p:nvSpPr>
        <p:spPr>
          <a:xfrm>
            <a:off x="1122662" y="3044877"/>
            <a:ext cx="2148600" cy="1896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9" name="Google Shape;199;p30"/>
          <p:cNvSpPr/>
          <p:nvPr/>
        </p:nvSpPr>
        <p:spPr>
          <a:xfrm>
            <a:off x="1501950" y="3450725"/>
            <a:ext cx="1389900" cy="400200"/>
          </a:xfrm>
          <a:prstGeom prst="ellipse">
            <a:avLst/>
          </a:pr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0" name="Google Shape;200;p30"/>
          <p:cNvSpPr/>
          <p:nvPr/>
        </p:nvSpPr>
        <p:spPr>
          <a:xfrm>
            <a:off x="1684802" y="3950714"/>
            <a:ext cx="1024200" cy="1896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1" name="Google Shape;201;p30"/>
          <p:cNvSpPr txBox="1"/>
          <p:nvPr/>
        </p:nvSpPr>
        <p:spPr>
          <a:xfrm>
            <a:off x="96296" y="1274870"/>
            <a:ext cx="3823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rgbClr val="FF9900"/>
                </a:solidFill>
              </a:rPr>
              <a:t>Step 1:</a:t>
            </a:r>
            <a:r>
              <a:rPr lang="en" sz="1300">
                <a:solidFill>
                  <a:srgbClr val="FF9900"/>
                </a:solidFill>
              </a:rPr>
              <a:t> Get dataset from “Inside Airbnb”</a:t>
            </a:r>
            <a:endParaRPr sz="1300">
              <a:solidFill>
                <a:srgbClr val="FF9900"/>
              </a:solidFill>
            </a:endParaRPr>
          </a:p>
          <a:p>
            <a:pPr indent="0" lvl="0" marL="0" rtl="0" algn="ctr">
              <a:spcBef>
                <a:spcPts val="0"/>
              </a:spcBef>
              <a:spcAft>
                <a:spcPts val="0"/>
              </a:spcAft>
              <a:buNone/>
            </a:pPr>
            <a:r>
              <a:rPr lang="en" sz="1300">
                <a:solidFill>
                  <a:srgbClr val="FF9900"/>
                </a:solidFill>
              </a:rPr>
              <a:t>	</a:t>
            </a:r>
            <a:r>
              <a:rPr b="1" lang="en" sz="1300">
                <a:solidFill>
                  <a:srgbClr val="FF9900"/>
                </a:solidFill>
              </a:rPr>
              <a:t>~44600 observations with 74 variables</a:t>
            </a:r>
            <a:endParaRPr b="1" sz="1300">
              <a:solidFill>
                <a:srgbClr val="FF9900"/>
              </a:solidFill>
            </a:endParaRPr>
          </a:p>
        </p:txBody>
      </p:sp>
      <p:sp>
        <p:nvSpPr>
          <p:cNvPr id="202" name="Google Shape;202;p30"/>
          <p:cNvSpPr txBox="1"/>
          <p:nvPr/>
        </p:nvSpPr>
        <p:spPr>
          <a:xfrm>
            <a:off x="1010540" y="2192185"/>
            <a:ext cx="2372700" cy="78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 sz="1300">
                <a:solidFill>
                  <a:srgbClr val="FF9900"/>
                </a:solidFill>
              </a:rPr>
              <a:t>Step 2: </a:t>
            </a:r>
            <a:r>
              <a:rPr lang="en" sz="1300">
                <a:solidFill>
                  <a:srgbClr val="FF9900"/>
                </a:solidFill>
              </a:rPr>
              <a:t>Subsetted DF by ID, number of reviews, amenities, and rating</a:t>
            </a:r>
            <a:endParaRPr sz="1300">
              <a:solidFill>
                <a:srgbClr val="FF9900"/>
              </a:solidFill>
            </a:endParaRPr>
          </a:p>
        </p:txBody>
      </p:sp>
      <p:sp>
        <p:nvSpPr>
          <p:cNvPr id="203" name="Google Shape;203;p30"/>
          <p:cNvSpPr txBox="1"/>
          <p:nvPr/>
        </p:nvSpPr>
        <p:spPr>
          <a:xfrm>
            <a:off x="1510925" y="4067175"/>
            <a:ext cx="1347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900">
                <a:solidFill>
                  <a:srgbClr val="CC0000"/>
                </a:solidFill>
                <a:highlight>
                  <a:schemeClr val="accent4"/>
                </a:highlight>
              </a:rPr>
              <a:t>Step 4</a:t>
            </a:r>
            <a:r>
              <a:rPr lang="en" sz="900">
                <a:solidFill>
                  <a:srgbClr val="CC0000"/>
                </a:solidFill>
                <a:highlight>
                  <a:schemeClr val="accent4"/>
                </a:highlight>
              </a:rPr>
              <a:t>: Filter by # of reviews &gt;= 10</a:t>
            </a:r>
            <a:endParaRPr b="1" sz="800">
              <a:solidFill>
                <a:srgbClr val="CC0000"/>
              </a:solidFill>
              <a:highlight>
                <a:schemeClr val="accent4"/>
              </a:highlight>
            </a:endParaRPr>
          </a:p>
        </p:txBody>
      </p:sp>
      <p:pic>
        <p:nvPicPr>
          <p:cNvPr id="204" name="Google Shape;204;p30"/>
          <p:cNvPicPr preferRelativeResize="0"/>
          <p:nvPr/>
        </p:nvPicPr>
        <p:blipFill>
          <a:blip r:embed="rId3">
            <a:alphaModFix amt="35000"/>
          </a:blip>
          <a:stretch>
            <a:fillRect/>
          </a:stretch>
        </p:blipFill>
        <p:spPr>
          <a:xfrm>
            <a:off x="4844450" y="2925850"/>
            <a:ext cx="3987276" cy="1433750"/>
          </a:xfrm>
          <a:prstGeom prst="rect">
            <a:avLst/>
          </a:prstGeom>
          <a:noFill/>
          <a:ln>
            <a:noFill/>
          </a:ln>
        </p:spPr>
      </p:pic>
      <p:pic>
        <p:nvPicPr>
          <p:cNvPr id="205" name="Google Shape;205;p30"/>
          <p:cNvPicPr preferRelativeResize="0"/>
          <p:nvPr/>
        </p:nvPicPr>
        <p:blipFill>
          <a:blip r:embed="rId4">
            <a:alphaModFix amt="35000"/>
          </a:blip>
          <a:stretch>
            <a:fillRect/>
          </a:stretch>
        </p:blipFill>
        <p:spPr>
          <a:xfrm>
            <a:off x="4666775" y="1526963"/>
            <a:ext cx="4355675" cy="1113972"/>
          </a:xfrm>
          <a:prstGeom prst="rect">
            <a:avLst/>
          </a:prstGeom>
          <a:noFill/>
          <a:ln>
            <a:noFill/>
          </a:ln>
        </p:spPr>
      </p:pic>
      <p:sp>
        <p:nvSpPr>
          <p:cNvPr id="206" name="Google Shape;206;p30"/>
          <p:cNvSpPr/>
          <p:nvPr/>
        </p:nvSpPr>
        <p:spPr>
          <a:xfrm>
            <a:off x="4250100" y="1401825"/>
            <a:ext cx="831900" cy="30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30"/>
          <p:cNvSpPr/>
          <p:nvPr/>
        </p:nvSpPr>
        <p:spPr>
          <a:xfrm>
            <a:off x="4250125" y="3324875"/>
            <a:ext cx="831900" cy="30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30"/>
          <p:cNvSpPr txBox="1"/>
          <p:nvPr>
            <p:ph idx="2" type="body"/>
          </p:nvPr>
        </p:nvSpPr>
        <p:spPr>
          <a:xfrm>
            <a:off x="5230413" y="879099"/>
            <a:ext cx="3359700" cy="461700"/>
          </a:xfrm>
          <a:prstGeom prst="rect">
            <a:avLst/>
          </a:prstGeom>
        </p:spPr>
        <p:txBody>
          <a:bodyPr anchorCtr="0" anchor="t" bIns="34275" lIns="68575" spcFirstLastPara="1" rIns="68575" wrap="square" tIns="34275">
            <a:normAutofit fontScale="25000" lnSpcReduction="20000"/>
          </a:bodyPr>
          <a:lstStyle/>
          <a:p>
            <a:pPr indent="0" lvl="0" marL="0" rtl="0" algn="l">
              <a:spcBef>
                <a:spcPts val="800"/>
              </a:spcBef>
              <a:spcAft>
                <a:spcPts val="0"/>
              </a:spcAft>
              <a:buNone/>
            </a:pPr>
            <a:r>
              <a:rPr lang="en" sz="5457"/>
              <a:t>Data Source: </a:t>
            </a:r>
            <a:r>
              <a:rPr b="1" lang="en" sz="5457" u="sng">
                <a:solidFill>
                  <a:srgbClr val="1155CC"/>
                </a:solidFill>
                <a:hlinkClick r:id="rId5">
                  <a:extLst>
                    <a:ext uri="{A12FA001-AC4F-418D-AE19-62706E023703}">
                      <ahyp:hlinkClr val="tx"/>
                    </a:ext>
                  </a:extLst>
                </a:hlinkClick>
              </a:rPr>
              <a:t>http://insideairbnb.com/get-the-data</a:t>
            </a:r>
            <a:endParaRPr sz="5957"/>
          </a:p>
          <a:p>
            <a:pPr indent="0" lvl="0" marL="0" rtl="0" algn="l">
              <a:spcBef>
                <a:spcPts val="800"/>
              </a:spcBef>
              <a:spcAft>
                <a:spcPts val="0"/>
              </a:spcAft>
              <a:buNone/>
            </a:pPr>
            <a:r>
              <a:t/>
            </a:r>
            <a:endParaRPr sz="2000"/>
          </a:p>
          <a:p>
            <a:pPr indent="0" lvl="0" marL="0" rtl="0" algn="l">
              <a:spcBef>
                <a:spcPts val="800"/>
              </a:spcBef>
              <a:spcAft>
                <a:spcPts val="0"/>
              </a:spcAft>
              <a:buNone/>
            </a:pPr>
            <a:r>
              <a:t/>
            </a:r>
            <a:endParaRPr sz="2000"/>
          </a:p>
        </p:txBody>
      </p:sp>
      <p:sp>
        <p:nvSpPr>
          <p:cNvPr id="209" name="Google Shape;209;p30"/>
          <p:cNvSpPr/>
          <p:nvPr/>
        </p:nvSpPr>
        <p:spPr>
          <a:xfrm>
            <a:off x="4250125" y="2363355"/>
            <a:ext cx="831900" cy="30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210" name="Google Shape;210;p30"/>
          <p:cNvSpPr/>
          <p:nvPr/>
        </p:nvSpPr>
        <p:spPr>
          <a:xfrm>
            <a:off x="4250125" y="4075275"/>
            <a:ext cx="831900" cy="30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30"/>
          <p:cNvSpPr txBox="1"/>
          <p:nvPr/>
        </p:nvSpPr>
        <p:spPr>
          <a:xfrm>
            <a:off x="4668400" y="1351725"/>
            <a:ext cx="43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rgbClr val="CC0000"/>
                </a:solidFill>
              </a:rPr>
              <a:t>	</a:t>
            </a:r>
            <a:r>
              <a:rPr b="1" lang="en">
                <a:solidFill>
                  <a:srgbClr val="CC0000"/>
                </a:solidFill>
              </a:rPr>
              <a:t>~44600 observations with 74 variables</a:t>
            </a:r>
            <a:endParaRPr b="1">
              <a:solidFill>
                <a:srgbClr val="CC0000"/>
              </a:solidFill>
            </a:endParaRPr>
          </a:p>
        </p:txBody>
      </p:sp>
      <p:sp>
        <p:nvSpPr>
          <p:cNvPr id="212" name="Google Shape;212;p30"/>
          <p:cNvSpPr txBox="1"/>
          <p:nvPr/>
        </p:nvSpPr>
        <p:spPr>
          <a:xfrm>
            <a:off x="4426925" y="2338300"/>
            <a:ext cx="43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	</a:t>
            </a:r>
            <a:r>
              <a:rPr b="1" lang="en">
                <a:solidFill>
                  <a:srgbClr val="CC0000"/>
                </a:solidFill>
              </a:rPr>
              <a:t>~44600 observations with 4 variables</a:t>
            </a:r>
            <a:endParaRPr b="1">
              <a:solidFill>
                <a:srgbClr val="CC0000"/>
              </a:solidFill>
            </a:endParaRPr>
          </a:p>
        </p:txBody>
      </p:sp>
      <p:sp>
        <p:nvSpPr>
          <p:cNvPr id="213" name="Google Shape;213;p30"/>
          <p:cNvSpPr txBox="1"/>
          <p:nvPr/>
        </p:nvSpPr>
        <p:spPr>
          <a:xfrm>
            <a:off x="4384100" y="3200413"/>
            <a:ext cx="43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	</a:t>
            </a:r>
            <a:r>
              <a:rPr b="1" lang="en">
                <a:solidFill>
                  <a:srgbClr val="CC0000"/>
                </a:solidFill>
              </a:rPr>
              <a:t>~33000 observations with 4 variables</a:t>
            </a:r>
            <a:endParaRPr b="1">
              <a:solidFill>
                <a:srgbClr val="CC0000"/>
              </a:solidFill>
            </a:endParaRPr>
          </a:p>
        </p:txBody>
      </p:sp>
      <p:sp>
        <p:nvSpPr>
          <p:cNvPr id="214" name="Google Shape;214;p30"/>
          <p:cNvSpPr txBox="1"/>
          <p:nvPr/>
        </p:nvSpPr>
        <p:spPr>
          <a:xfrm>
            <a:off x="4572000" y="4025175"/>
            <a:ext cx="435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CC0000"/>
                </a:solidFill>
              </a:rPr>
              <a:t>	</a:t>
            </a:r>
            <a:r>
              <a:rPr b="1" lang="en">
                <a:solidFill>
                  <a:srgbClr val="CC0000"/>
                </a:solidFill>
              </a:rPr>
              <a:t>~19000 observations with 4 variables</a:t>
            </a:r>
            <a:endParaRPr b="1">
              <a:solidFill>
                <a:srgbClr val="CC0000"/>
              </a:solidFill>
            </a:endParaRPr>
          </a:p>
        </p:txBody>
      </p:sp>
      <p:sp>
        <p:nvSpPr>
          <p:cNvPr id="215" name="Google Shape;215;p30"/>
          <p:cNvSpPr txBox="1"/>
          <p:nvPr/>
        </p:nvSpPr>
        <p:spPr>
          <a:xfrm>
            <a:off x="1303575" y="3220792"/>
            <a:ext cx="1725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9900"/>
                </a:solidFill>
              </a:rPr>
              <a:t>Step 3</a:t>
            </a:r>
            <a:r>
              <a:rPr lang="en" sz="1100">
                <a:solidFill>
                  <a:srgbClr val="FF9900"/>
                </a:solidFill>
              </a:rPr>
              <a:t>: Drop rows with NaN values for rating</a:t>
            </a:r>
            <a:endParaRPr b="1" sz="1000"/>
          </a:p>
        </p:txBody>
      </p:sp>
      <p:sp>
        <p:nvSpPr>
          <p:cNvPr id="216" name="Google Shape;216;p30"/>
          <p:cNvSpPr txBox="1"/>
          <p:nvPr/>
        </p:nvSpPr>
        <p:spPr>
          <a:xfrm>
            <a:off x="2759413" y="3677725"/>
            <a:ext cx="1440300" cy="10467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Clr>
                <a:schemeClr val="dk1"/>
              </a:buClr>
              <a:buSzPts val="700"/>
              <a:buChar char="-"/>
            </a:pPr>
            <a:r>
              <a:rPr lang="en" sz="700">
                <a:solidFill>
                  <a:schemeClr val="dk1"/>
                </a:solidFill>
              </a:rPr>
              <a:t>Subsetted DF by “ID”, “# of reviews”, “Amenities”, “Rating”</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Drop Nan Values for rating</a:t>
            </a:r>
            <a:endParaRPr sz="700">
              <a:solidFill>
                <a:schemeClr val="dk1"/>
              </a:solidFill>
            </a:endParaRPr>
          </a:p>
          <a:p>
            <a:pPr indent="-273050" lvl="0" marL="457200" rtl="0" algn="l">
              <a:spcBef>
                <a:spcPts val="0"/>
              </a:spcBef>
              <a:spcAft>
                <a:spcPts val="0"/>
              </a:spcAft>
              <a:buClr>
                <a:schemeClr val="dk1"/>
              </a:buClr>
              <a:buSzPts val="700"/>
              <a:buChar char="-"/>
            </a:pPr>
            <a:r>
              <a:rPr lang="en" sz="700">
                <a:solidFill>
                  <a:schemeClr val="dk1"/>
                </a:solidFill>
              </a:rPr>
              <a:t>Filtered by # of reviews &gt;= 10</a:t>
            </a:r>
            <a:endParaRPr sz="7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570086"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Preliminary Analysis - Xuanyu</a:t>
            </a:r>
            <a:endParaRPr/>
          </a:p>
        </p:txBody>
      </p:sp>
      <p:sp>
        <p:nvSpPr>
          <p:cNvPr id="222" name="Google Shape;222;p31"/>
          <p:cNvSpPr txBox="1"/>
          <p:nvPr>
            <p:ph idx="1" type="body"/>
          </p:nvPr>
        </p:nvSpPr>
        <p:spPr>
          <a:xfrm>
            <a:off x="4876175" y="1797450"/>
            <a:ext cx="3808200" cy="2562600"/>
          </a:xfrm>
          <a:prstGeom prst="rect">
            <a:avLst/>
          </a:prstGeom>
        </p:spPr>
        <p:txBody>
          <a:bodyPr anchorCtr="0" anchor="t" bIns="34275" lIns="68575" spcFirstLastPara="1" rIns="68575" wrap="square" tIns="34275">
            <a:normAutofit/>
          </a:bodyPr>
          <a:lstStyle/>
          <a:p>
            <a:pPr indent="-304800" lvl="0" marL="457200" rtl="0" algn="l">
              <a:spcBef>
                <a:spcPts val="800"/>
              </a:spcBef>
              <a:spcAft>
                <a:spcPts val="0"/>
              </a:spcAft>
              <a:buSzPts val="1200"/>
              <a:buChar char="●"/>
            </a:pPr>
            <a:r>
              <a:rPr lang="en" sz="1200"/>
              <a:t>Understanding the type of amenities that are most common across listings</a:t>
            </a:r>
            <a:endParaRPr sz="1200"/>
          </a:p>
          <a:p>
            <a:pPr indent="0" lvl="0" marL="457200" rtl="0" algn="l">
              <a:spcBef>
                <a:spcPts val="800"/>
              </a:spcBef>
              <a:spcAft>
                <a:spcPts val="0"/>
              </a:spcAft>
              <a:buNone/>
            </a:pPr>
            <a:r>
              <a:t/>
            </a:r>
            <a:endParaRPr sz="1200"/>
          </a:p>
          <a:p>
            <a:pPr indent="-304800" lvl="0" marL="457200" rtl="0" algn="l">
              <a:spcBef>
                <a:spcPts val="800"/>
              </a:spcBef>
              <a:spcAft>
                <a:spcPts val="0"/>
              </a:spcAft>
              <a:buSzPts val="1200"/>
              <a:buChar char="●"/>
            </a:pPr>
            <a:r>
              <a:rPr lang="en" sz="1200"/>
              <a:t>Determining their relationship with ratings eg. identifying whether the unavailability of these common amenities have a considerable impact on ratings</a:t>
            </a:r>
            <a:endParaRPr sz="1200"/>
          </a:p>
          <a:p>
            <a:pPr indent="0" lvl="0" marL="0" rtl="0" algn="l">
              <a:spcBef>
                <a:spcPts val="800"/>
              </a:spcBef>
              <a:spcAft>
                <a:spcPts val="0"/>
              </a:spcAft>
              <a:buNone/>
            </a:pPr>
            <a:r>
              <a:t/>
            </a:r>
            <a:endParaRPr sz="1200"/>
          </a:p>
          <a:p>
            <a:pPr indent="0" lvl="0" marL="0" rtl="0" algn="l">
              <a:spcBef>
                <a:spcPts val="800"/>
              </a:spcBef>
              <a:spcAft>
                <a:spcPts val="0"/>
              </a:spcAft>
              <a:buNone/>
            </a:pPr>
            <a:r>
              <a:t/>
            </a:r>
            <a:endParaRPr sz="1200"/>
          </a:p>
          <a:p>
            <a:pPr indent="0" lvl="0" marL="0" rtl="0" algn="l">
              <a:spcBef>
                <a:spcPts val="800"/>
              </a:spcBef>
              <a:spcAft>
                <a:spcPts val="0"/>
              </a:spcAft>
              <a:buNone/>
            </a:pPr>
            <a:r>
              <a:t/>
            </a:r>
            <a:endParaRPr sz="1200"/>
          </a:p>
        </p:txBody>
      </p:sp>
      <p:sp>
        <p:nvSpPr>
          <p:cNvPr id="223" name="Google Shape;223;p31"/>
          <p:cNvSpPr txBox="1"/>
          <p:nvPr>
            <p:ph idx="2" type="body"/>
          </p:nvPr>
        </p:nvSpPr>
        <p:spPr>
          <a:xfrm>
            <a:off x="459475" y="1013950"/>
            <a:ext cx="4046100" cy="37425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sz="1300"/>
              <a:t>Identifying 20 most common amenities in </a:t>
            </a:r>
            <a:r>
              <a:rPr lang="en" sz="1300"/>
              <a:t>the</a:t>
            </a:r>
            <a:r>
              <a:rPr lang="en" sz="1300"/>
              <a:t> listings:</a:t>
            </a:r>
            <a:endParaRPr/>
          </a:p>
          <a:p>
            <a:pPr indent="0" lvl="0" marL="0" rtl="0" algn="l">
              <a:spcBef>
                <a:spcPts val="800"/>
              </a:spcBef>
              <a:spcAft>
                <a:spcPts val="0"/>
              </a:spcAft>
              <a:buNone/>
            </a:pPr>
            <a:r>
              <a:t/>
            </a:r>
            <a:endParaRPr sz="1200"/>
          </a:p>
        </p:txBody>
      </p:sp>
      <p:pic>
        <p:nvPicPr>
          <p:cNvPr id="224" name="Google Shape;224;p31"/>
          <p:cNvPicPr preferRelativeResize="0"/>
          <p:nvPr/>
        </p:nvPicPr>
        <p:blipFill rotWithShape="1">
          <a:blip r:embed="rId3">
            <a:alphaModFix/>
          </a:blip>
          <a:srcRect b="14685" l="6506" r="44975" t="38001"/>
          <a:stretch/>
        </p:blipFill>
        <p:spPr>
          <a:xfrm>
            <a:off x="459475" y="1594675"/>
            <a:ext cx="4350024" cy="3097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457211" y="258045"/>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t>Preliminary Analysis - Xuanyu</a:t>
            </a:r>
            <a:endParaRPr sz="2400"/>
          </a:p>
        </p:txBody>
      </p:sp>
      <p:pic>
        <p:nvPicPr>
          <p:cNvPr id="230" name="Google Shape;230;p32"/>
          <p:cNvPicPr preferRelativeResize="0"/>
          <p:nvPr/>
        </p:nvPicPr>
        <p:blipFill>
          <a:blip r:embed="rId3">
            <a:alphaModFix/>
          </a:blip>
          <a:stretch>
            <a:fillRect/>
          </a:stretch>
        </p:blipFill>
        <p:spPr>
          <a:xfrm>
            <a:off x="459465" y="2328950"/>
            <a:ext cx="2712084" cy="2073400"/>
          </a:xfrm>
          <a:prstGeom prst="rect">
            <a:avLst/>
          </a:prstGeom>
          <a:noFill/>
          <a:ln>
            <a:noFill/>
          </a:ln>
        </p:spPr>
      </p:pic>
      <p:pic>
        <p:nvPicPr>
          <p:cNvPr id="231" name="Google Shape;231;p32"/>
          <p:cNvPicPr preferRelativeResize="0"/>
          <p:nvPr/>
        </p:nvPicPr>
        <p:blipFill>
          <a:blip r:embed="rId4">
            <a:alphaModFix/>
          </a:blip>
          <a:stretch>
            <a:fillRect/>
          </a:stretch>
        </p:blipFill>
        <p:spPr>
          <a:xfrm>
            <a:off x="3239675" y="2328950"/>
            <a:ext cx="2669204" cy="2073400"/>
          </a:xfrm>
          <a:prstGeom prst="rect">
            <a:avLst/>
          </a:prstGeom>
          <a:noFill/>
          <a:ln>
            <a:noFill/>
          </a:ln>
        </p:spPr>
      </p:pic>
      <p:pic>
        <p:nvPicPr>
          <p:cNvPr id="232" name="Google Shape;232;p32"/>
          <p:cNvPicPr preferRelativeResize="0"/>
          <p:nvPr/>
        </p:nvPicPr>
        <p:blipFill>
          <a:blip r:embed="rId5">
            <a:alphaModFix/>
          </a:blip>
          <a:stretch>
            <a:fillRect/>
          </a:stretch>
        </p:blipFill>
        <p:spPr>
          <a:xfrm>
            <a:off x="6019875" y="2328950"/>
            <a:ext cx="2669199" cy="2073397"/>
          </a:xfrm>
          <a:prstGeom prst="rect">
            <a:avLst/>
          </a:prstGeom>
          <a:noFill/>
          <a:ln>
            <a:noFill/>
          </a:ln>
        </p:spPr>
      </p:pic>
      <p:sp>
        <p:nvSpPr>
          <p:cNvPr id="233" name="Google Shape;233;p32"/>
          <p:cNvSpPr txBox="1"/>
          <p:nvPr/>
        </p:nvSpPr>
        <p:spPr>
          <a:xfrm>
            <a:off x="1892086" y="1123125"/>
            <a:ext cx="53649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800"/>
              </a:spcBef>
              <a:spcAft>
                <a:spcPts val="0"/>
              </a:spcAft>
              <a:buClr>
                <a:schemeClr val="dk1"/>
              </a:buClr>
              <a:buSzPts val="1100"/>
              <a:buFont typeface="Arial"/>
              <a:buNone/>
            </a:pPr>
            <a:r>
              <a:rPr b="1" lang="en" sz="1200">
                <a:solidFill>
                  <a:schemeClr val="dk1"/>
                </a:solidFill>
              </a:rPr>
              <a:t>Created a histogram based on the number of reviews for each listing</a:t>
            </a:r>
            <a:endParaRPr b="1" sz="1200">
              <a:solidFill>
                <a:schemeClr val="dk1"/>
              </a:solidFill>
            </a:endParaRPr>
          </a:p>
        </p:txBody>
      </p:sp>
      <p:sp>
        <p:nvSpPr>
          <p:cNvPr id="234" name="Google Shape;234;p32"/>
          <p:cNvSpPr txBox="1"/>
          <p:nvPr/>
        </p:nvSpPr>
        <p:spPr>
          <a:xfrm>
            <a:off x="398850" y="1477125"/>
            <a:ext cx="8346300" cy="369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800"/>
              </a:spcBef>
              <a:spcAft>
                <a:spcPts val="0"/>
              </a:spcAft>
              <a:buNone/>
            </a:pPr>
            <a:r>
              <a:rPr b="1" lang="en" sz="1200">
                <a:solidFill>
                  <a:schemeClr val="dk1"/>
                </a:solidFill>
              </a:rPr>
              <a:t>Added a column for the number of amenities per listing to create a histogram based on the number of amenities</a:t>
            </a:r>
            <a:endParaRPr b="1" sz="1200"/>
          </a:p>
        </p:txBody>
      </p:sp>
      <p:sp>
        <p:nvSpPr>
          <p:cNvPr id="235" name="Google Shape;235;p32"/>
          <p:cNvSpPr txBox="1"/>
          <p:nvPr/>
        </p:nvSpPr>
        <p:spPr>
          <a:xfrm>
            <a:off x="2432378" y="1894575"/>
            <a:ext cx="4284300" cy="62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800"/>
              </a:spcBef>
              <a:spcAft>
                <a:spcPts val="0"/>
              </a:spcAft>
              <a:buNone/>
            </a:pPr>
            <a:r>
              <a:rPr b="1" lang="en" sz="1200">
                <a:solidFill>
                  <a:schemeClr val="dk1"/>
                </a:solidFill>
              </a:rPr>
              <a:t>Created a histogram based on the ratings from 0-5 stars</a:t>
            </a:r>
            <a:endParaRPr b="1" sz="1200">
              <a:solidFill>
                <a:schemeClr val="dk1"/>
              </a:solidFill>
            </a:endParaRPr>
          </a:p>
          <a:p>
            <a:pPr indent="0" lvl="0" marL="0" rtl="0" algn="l">
              <a:spcBef>
                <a:spcPts val="0"/>
              </a:spcBef>
              <a:spcAft>
                <a:spcPts val="0"/>
              </a:spcAft>
              <a:buNone/>
            </a:pPr>
            <a:r>
              <a:t/>
            </a:r>
            <a:endParaRPr b="1" sz="1500"/>
          </a:p>
        </p:txBody>
      </p:sp>
      <p:sp>
        <p:nvSpPr>
          <p:cNvPr id="236" name="Google Shape;236;p32"/>
          <p:cNvSpPr txBox="1"/>
          <p:nvPr/>
        </p:nvSpPr>
        <p:spPr>
          <a:xfrm>
            <a:off x="3121050" y="4402350"/>
            <a:ext cx="2901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The correlation coefficient between number of amenities and rating is 0.268</a:t>
            </a:r>
            <a:r>
              <a:rPr lang="en" sz="1100"/>
              <a:t>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459475" y="274325"/>
            <a:ext cx="8433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Airbnb - Abby</a:t>
            </a:r>
            <a:endParaRPr/>
          </a:p>
          <a:p>
            <a:pPr indent="0" lvl="0" marL="0" rtl="0" algn="l">
              <a:spcBef>
                <a:spcPts val="0"/>
              </a:spcBef>
              <a:spcAft>
                <a:spcPts val="0"/>
              </a:spcAft>
              <a:buNone/>
            </a:pPr>
            <a:r>
              <a:rPr lang="en" sz="1600"/>
              <a:t>Online marketplace for short- and long-term homestays and experiences</a:t>
            </a:r>
            <a:endParaRPr sz="1600"/>
          </a:p>
        </p:txBody>
      </p:sp>
      <p:sp>
        <p:nvSpPr>
          <p:cNvPr id="242" name="Google Shape;242;p33"/>
          <p:cNvSpPr txBox="1"/>
          <p:nvPr>
            <p:ph idx="2" type="body"/>
          </p:nvPr>
        </p:nvSpPr>
        <p:spPr>
          <a:xfrm>
            <a:off x="168850" y="1336525"/>
            <a:ext cx="4191300" cy="7221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b="1" lang="en" sz="1300">
                <a:solidFill>
                  <a:srgbClr val="980000"/>
                </a:solidFill>
              </a:rPr>
              <a:t>We chose Los Angeles as our market because…</a:t>
            </a:r>
            <a:endParaRPr b="1" sz="1300">
              <a:solidFill>
                <a:srgbClr val="980000"/>
              </a:solidFill>
            </a:endParaRPr>
          </a:p>
          <a:p>
            <a:pPr indent="0" lvl="0" marL="457200" rtl="0" algn="l">
              <a:spcBef>
                <a:spcPts val="400"/>
              </a:spcBef>
              <a:spcAft>
                <a:spcPts val="0"/>
              </a:spcAft>
              <a:buNone/>
            </a:pPr>
            <a:r>
              <a:t/>
            </a:r>
            <a:endParaRPr sz="1300"/>
          </a:p>
        </p:txBody>
      </p:sp>
      <p:cxnSp>
        <p:nvCxnSpPr>
          <p:cNvPr id="243" name="Google Shape;243;p33"/>
          <p:cNvCxnSpPr/>
          <p:nvPr/>
        </p:nvCxnSpPr>
        <p:spPr>
          <a:xfrm flipH="1" rot="10800000">
            <a:off x="948250" y="1661075"/>
            <a:ext cx="3111000" cy="11100"/>
          </a:xfrm>
          <a:prstGeom prst="straightConnector1">
            <a:avLst/>
          </a:prstGeom>
          <a:noFill/>
          <a:ln cap="flat" cmpd="sng" w="19050">
            <a:solidFill>
              <a:srgbClr val="980000"/>
            </a:solidFill>
            <a:prstDash val="solid"/>
            <a:round/>
            <a:headEnd len="med" w="med" type="none"/>
            <a:tailEnd len="med" w="med" type="none"/>
          </a:ln>
        </p:spPr>
      </p:cxnSp>
      <p:sp>
        <p:nvSpPr>
          <p:cNvPr id="244" name="Google Shape;244;p33"/>
          <p:cNvSpPr txBox="1"/>
          <p:nvPr/>
        </p:nvSpPr>
        <p:spPr>
          <a:xfrm>
            <a:off x="1171350" y="1801288"/>
            <a:ext cx="3111000" cy="72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b="1" lang="en" sz="1300">
                <a:solidFill>
                  <a:schemeClr val="dk1"/>
                </a:solidFill>
              </a:rPr>
              <a:t>Visitor spending reached 89%</a:t>
            </a:r>
            <a:r>
              <a:rPr lang="en" sz="1300">
                <a:solidFill>
                  <a:schemeClr val="dk1"/>
                </a:solidFill>
              </a:rPr>
              <a:t> and </a:t>
            </a:r>
            <a:r>
              <a:rPr b="1" lang="en" sz="1300">
                <a:solidFill>
                  <a:schemeClr val="dk1"/>
                </a:solidFill>
              </a:rPr>
              <a:t>visitor volumes registered 91%</a:t>
            </a:r>
            <a:r>
              <a:rPr lang="en" sz="1300">
                <a:solidFill>
                  <a:schemeClr val="dk1"/>
                </a:solidFill>
              </a:rPr>
              <a:t> of pre-pandemic levels, respectively (LA Tourism and Convention Board, 2023)</a:t>
            </a:r>
            <a:endParaRPr/>
          </a:p>
        </p:txBody>
      </p:sp>
      <p:sp>
        <p:nvSpPr>
          <p:cNvPr id="245" name="Google Shape;245;p33"/>
          <p:cNvSpPr txBox="1"/>
          <p:nvPr/>
        </p:nvSpPr>
        <p:spPr>
          <a:xfrm>
            <a:off x="1171350" y="3701650"/>
            <a:ext cx="3413700" cy="72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300">
                <a:solidFill>
                  <a:schemeClr val="dk1"/>
                </a:solidFill>
              </a:rPr>
              <a:t>One of the host cities for two mega events, 2028 Olympics and 2026 FIFA World Cup, signifying </a:t>
            </a:r>
            <a:r>
              <a:rPr b="1" lang="en" sz="1300">
                <a:solidFill>
                  <a:schemeClr val="dk1"/>
                </a:solidFill>
              </a:rPr>
              <a:t>a long term growth for demand in accomodation</a:t>
            </a:r>
            <a:endParaRPr b="1" sz="1300">
              <a:solidFill>
                <a:schemeClr val="dk1"/>
              </a:solidFill>
            </a:endParaRPr>
          </a:p>
          <a:p>
            <a:pPr indent="0" lvl="0" marL="0" rtl="0" algn="l">
              <a:lnSpc>
                <a:spcPct val="90000"/>
              </a:lnSpc>
              <a:spcBef>
                <a:spcPts val="400"/>
              </a:spcBef>
              <a:spcAft>
                <a:spcPts val="0"/>
              </a:spcAft>
              <a:buNone/>
            </a:pPr>
            <a:r>
              <a:t/>
            </a:r>
            <a:endParaRPr b="1" sz="1300">
              <a:solidFill>
                <a:schemeClr val="dk1"/>
              </a:solidFill>
            </a:endParaRPr>
          </a:p>
        </p:txBody>
      </p:sp>
      <p:sp>
        <p:nvSpPr>
          <p:cNvPr id="246" name="Google Shape;246;p33"/>
          <p:cNvSpPr txBox="1"/>
          <p:nvPr/>
        </p:nvSpPr>
        <p:spPr>
          <a:xfrm>
            <a:off x="1171350" y="2827675"/>
            <a:ext cx="3209400" cy="72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b="1" lang="en" sz="1300">
                <a:solidFill>
                  <a:schemeClr val="dk1"/>
                </a:solidFill>
              </a:rPr>
              <a:t>Daily rates have spiked</a:t>
            </a:r>
            <a:r>
              <a:rPr lang="en" sz="1300">
                <a:solidFill>
                  <a:schemeClr val="dk1"/>
                </a:solidFill>
              </a:rPr>
              <a:t> over the past 4 years, with $152 in 2019 (pre-COVID) and $244 in 2023</a:t>
            </a:r>
            <a:endParaRPr sz="1300">
              <a:solidFill>
                <a:schemeClr val="dk1"/>
              </a:solidFill>
            </a:endParaRPr>
          </a:p>
          <a:p>
            <a:pPr indent="0" lvl="0" marL="0" rtl="0" algn="l">
              <a:lnSpc>
                <a:spcPct val="90000"/>
              </a:lnSpc>
              <a:spcBef>
                <a:spcPts val="400"/>
              </a:spcBef>
              <a:spcAft>
                <a:spcPts val="0"/>
              </a:spcAft>
              <a:buNone/>
            </a:pPr>
            <a:r>
              <a:t/>
            </a:r>
            <a:endParaRPr sz="1300">
              <a:solidFill>
                <a:schemeClr val="dk1"/>
              </a:solidFill>
            </a:endParaRPr>
          </a:p>
        </p:txBody>
      </p:sp>
      <p:pic>
        <p:nvPicPr>
          <p:cNvPr id="247" name="Google Shape;247;p33"/>
          <p:cNvPicPr preferRelativeResize="0"/>
          <p:nvPr/>
        </p:nvPicPr>
        <p:blipFill>
          <a:blip r:embed="rId3">
            <a:alphaModFix/>
          </a:blip>
          <a:stretch>
            <a:fillRect/>
          </a:stretch>
        </p:blipFill>
        <p:spPr>
          <a:xfrm>
            <a:off x="407850" y="1917650"/>
            <a:ext cx="524125" cy="524125"/>
          </a:xfrm>
          <a:prstGeom prst="rect">
            <a:avLst/>
          </a:prstGeom>
          <a:noFill/>
          <a:ln>
            <a:noFill/>
          </a:ln>
        </p:spPr>
      </p:pic>
      <p:pic>
        <p:nvPicPr>
          <p:cNvPr id="248" name="Google Shape;248;p33"/>
          <p:cNvPicPr preferRelativeResize="0"/>
          <p:nvPr/>
        </p:nvPicPr>
        <p:blipFill>
          <a:blip r:embed="rId4">
            <a:alphaModFix/>
          </a:blip>
          <a:stretch>
            <a:fillRect/>
          </a:stretch>
        </p:blipFill>
        <p:spPr>
          <a:xfrm>
            <a:off x="454638" y="2973450"/>
            <a:ext cx="430550" cy="430550"/>
          </a:xfrm>
          <a:prstGeom prst="rect">
            <a:avLst/>
          </a:prstGeom>
          <a:noFill/>
          <a:ln>
            <a:noFill/>
          </a:ln>
        </p:spPr>
      </p:pic>
      <p:pic>
        <p:nvPicPr>
          <p:cNvPr id="249" name="Google Shape;249;p33"/>
          <p:cNvPicPr preferRelativeResize="0"/>
          <p:nvPr/>
        </p:nvPicPr>
        <p:blipFill>
          <a:blip r:embed="rId5">
            <a:alphaModFix/>
          </a:blip>
          <a:stretch>
            <a:fillRect/>
          </a:stretch>
        </p:blipFill>
        <p:spPr>
          <a:xfrm>
            <a:off x="407850" y="3933650"/>
            <a:ext cx="524125" cy="524125"/>
          </a:xfrm>
          <a:prstGeom prst="rect">
            <a:avLst/>
          </a:prstGeom>
          <a:noFill/>
          <a:ln>
            <a:noFill/>
          </a:ln>
        </p:spPr>
      </p:pic>
      <p:sp>
        <p:nvSpPr>
          <p:cNvPr id="250" name="Google Shape;250;p33"/>
          <p:cNvSpPr txBox="1"/>
          <p:nvPr>
            <p:ph idx="2" type="body"/>
          </p:nvPr>
        </p:nvSpPr>
        <p:spPr>
          <a:xfrm>
            <a:off x="4572000" y="1192325"/>
            <a:ext cx="4191300" cy="722100"/>
          </a:xfrm>
          <a:prstGeom prst="rect">
            <a:avLst/>
          </a:prstGeom>
        </p:spPr>
        <p:txBody>
          <a:bodyPr anchorCtr="0" anchor="t" bIns="34275" lIns="68575" spcFirstLastPara="1" rIns="68575" wrap="square" tIns="34275">
            <a:normAutofit/>
          </a:bodyPr>
          <a:lstStyle/>
          <a:p>
            <a:pPr indent="0" lvl="0" marL="0" rtl="0" algn="ctr">
              <a:spcBef>
                <a:spcPts val="800"/>
              </a:spcBef>
              <a:spcAft>
                <a:spcPts val="0"/>
              </a:spcAft>
              <a:buNone/>
            </a:pPr>
            <a:r>
              <a:rPr b="1" lang="en" sz="1300">
                <a:solidFill>
                  <a:srgbClr val="980000"/>
                </a:solidFill>
              </a:rPr>
              <a:t>We are interested in Airbnb because investors </a:t>
            </a:r>
            <a:r>
              <a:rPr b="1" lang="en" sz="1300">
                <a:solidFill>
                  <a:srgbClr val="980000"/>
                </a:solidFill>
              </a:rPr>
              <a:t>make decisions on</a:t>
            </a:r>
            <a:r>
              <a:rPr b="1" lang="en" sz="1300">
                <a:solidFill>
                  <a:srgbClr val="980000"/>
                </a:solidFill>
              </a:rPr>
              <a:t>…</a:t>
            </a:r>
            <a:endParaRPr b="1" sz="1300">
              <a:solidFill>
                <a:srgbClr val="980000"/>
              </a:solidFill>
            </a:endParaRPr>
          </a:p>
          <a:p>
            <a:pPr indent="0" lvl="0" marL="457200" rtl="0" algn="l">
              <a:spcBef>
                <a:spcPts val="400"/>
              </a:spcBef>
              <a:spcAft>
                <a:spcPts val="0"/>
              </a:spcAft>
              <a:buNone/>
            </a:pPr>
            <a:r>
              <a:t/>
            </a:r>
            <a:endParaRPr sz="1300"/>
          </a:p>
        </p:txBody>
      </p:sp>
      <p:cxnSp>
        <p:nvCxnSpPr>
          <p:cNvPr id="251" name="Google Shape;251;p33"/>
          <p:cNvCxnSpPr/>
          <p:nvPr/>
        </p:nvCxnSpPr>
        <p:spPr>
          <a:xfrm flipH="1" rot="10800000">
            <a:off x="5148600" y="1669275"/>
            <a:ext cx="3111000" cy="11100"/>
          </a:xfrm>
          <a:prstGeom prst="straightConnector1">
            <a:avLst/>
          </a:prstGeom>
          <a:noFill/>
          <a:ln cap="flat" cmpd="sng" w="19050">
            <a:solidFill>
              <a:srgbClr val="980000"/>
            </a:solidFill>
            <a:prstDash val="solid"/>
            <a:round/>
            <a:headEnd len="med" w="med" type="none"/>
            <a:tailEnd len="med" w="med" type="none"/>
          </a:ln>
        </p:spPr>
      </p:cxnSp>
      <p:sp>
        <p:nvSpPr>
          <p:cNvPr id="252" name="Google Shape;252;p33"/>
          <p:cNvSpPr txBox="1"/>
          <p:nvPr/>
        </p:nvSpPr>
        <p:spPr>
          <a:xfrm>
            <a:off x="5322125" y="1866000"/>
            <a:ext cx="3699900" cy="72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400"/>
              </a:spcBef>
              <a:spcAft>
                <a:spcPts val="0"/>
              </a:spcAft>
              <a:buClr>
                <a:schemeClr val="dk1"/>
              </a:buClr>
              <a:buSzPts val="1100"/>
              <a:buFont typeface="Arial"/>
              <a:buNone/>
            </a:pPr>
            <a:r>
              <a:rPr lang="en" sz="1300">
                <a:solidFill>
                  <a:schemeClr val="dk1"/>
                </a:solidFill>
              </a:rPr>
              <a:t>Whether or not to </a:t>
            </a:r>
            <a:r>
              <a:rPr b="1" lang="en" sz="1300">
                <a:solidFill>
                  <a:schemeClr val="dk1"/>
                </a:solidFill>
              </a:rPr>
              <a:t>invest</a:t>
            </a:r>
            <a:r>
              <a:rPr lang="en" sz="1300">
                <a:solidFill>
                  <a:schemeClr val="dk1"/>
                </a:solidFill>
              </a:rPr>
              <a:t> in a market according to seasonality and potential revenues (occupancy rates, average daily rates)</a:t>
            </a:r>
            <a:endParaRPr/>
          </a:p>
        </p:txBody>
      </p:sp>
      <p:pic>
        <p:nvPicPr>
          <p:cNvPr id="253" name="Google Shape;253;p33"/>
          <p:cNvPicPr preferRelativeResize="0"/>
          <p:nvPr/>
        </p:nvPicPr>
        <p:blipFill>
          <a:blip r:embed="rId6">
            <a:alphaModFix/>
          </a:blip>
          <a:stretch>
            <a:fillRect/>
          </a:stretch>
        </p:blipFill>
        <p:spPr>
          <a:xfrm>
            <a:off x="4691400" y="2002050"/>
            <a:ext cx="489375" cy="489375"/>
          </a:xfrm>
          <a:prstGeom prst="rect">
            <a:avLst/>
          </a:prstGeom>
          <a:noFill/>
          <a:ln>
            <a:noFill/>
          </a:ln>
        </p:spPr>
      </p:pic>
      <p:sp>
        <p:nvSpPr>
          <p:cNvPr id="254" name="Google Shape;254;p33"/>
          <p:cNvSpPr txBox="1"/>
          <p:nvPr/>
        </p:nvSpPr>
        <p:spPr>
          <a:xfrm>
            <a:off x="5326275" y="2912075"/>
            <a:ext cx="3413700" cy="72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300">
                <a:solidFill>
                  <a:schemeClr val="dk1"/>
                </a:solidFill>
              </a:rPr>
              <a:t>How to </a:t>
            </a:r>
            <a:r>
              <a:rPr b="1" lang="en" sz="1300">
                <a:solidFill>
                  <a:schemeClr val="dk1"/>
                </a:solidFill>
              </a:rPr>
              <a:t>perform</a:t>
            </a:r>
            <a:r>
              <a:rPr lang="en" sz="1300">
                <a:solidFill>
                  <a:schemeClr val="dk1"/>
                </a:solidFill>
              </a:rPr>
              <a:t> against the </a:t>
            </a:r>
            <a:r>
              <a:rPr b="1" lang="en" sz="1300">
                <a:solidFill>
                  <a:schemeClr val="dk1"/>
                </a:solidFill>
              </a:rPr>
              <a:t>competition </a:t>
            </a:r>
            <a:r>
              <a:rPr lang="en" sz="1300">
                <a:solidFill>
                  <a:schemeClr val="dk1"/>
                </a:solidFill>
              </a:rPr>
              <a:t>based on pricing and reviews</a:t>
            </a:r>
            <a:endParaRPr/>
          </a:p>
        </p:txBody>
      </p:sp>
      <p:pic>
        <p:nvPicPr>
          <p:cNvPr id="255" name="Google Shape;255;p33"/>
          <p:cNvPicPr preferRelativeResize="0"/>
          <p:nvPr/>
        </p:nvPicPr>
        <p:blipFill>
          <a:blip r:embed="rId7">
            <a:alphaModFix/>
          </a:blip>
          <a:stretch>
            <a:fillRect/>
          </a:stretch>
        </p:blipFill>
        <p:spPr>
          <a:xfrm>
            <a:off x="4691400" y="2952235"/>
            <a:ext cx="489375" cy="489375"/>
          </a:xfrm>
          <a:prstGeom prst="rect">
            <a:avLst/>
          </a:prstGeom>
          <a:noFill/>
          <a:ln>
            <a:noFill/>
          </a:ln>
        </p:spPr>
      </p:pic>
      <p:sp>
        <p:nvSpPr>
          <p:cNvPr id="256" name="Google Shape;256;p33"/>
          <p:cNvSpPr txBox="1"/>
          <p:nvPr/>
        </p:nvSpPr>
        <p:spPr>
          <a:xfrm>
            <a:off x="5326275" y="3881950"/>
            <a:ext cx="3413700" cy="722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400"/>
              </a:spcBef>
              <a:spcAft>
                <a:spcPts val="0"/>
              </a:spcAft>
              <a:buNone/>
            </a:pPr>
            <a:r>
              <a:rPr lang="en" sz="1300">
                <a:solidFill>
                  <a:schemeClr val="dk1"/>
                </a:solidFill>
              </a:rPr>
              <a:t>How to </a:t>
            </a:r>
            <a:r>
              <a:rPr b="1" lang="en" sz="1300">
                <a:solidFill>
                  <a:schemeClr val="dk1"/>
                </a:solidFill>
              </a:rPr>
              <a:t>choose the right type of amenities </a:t>
            </a:r>
            <a:r>
              <a:rPr lang="en" sz="1300">
                <a:solidFill>
                  <a:schemeClr val="dk1"/>
                </a:solidFill>
              </a:rPr>
              <a:t>to improve ratings and increase </a:t>
            </a:r>
            <a:endParaRPr/>
          </a:p>
        </p:txBody>
      </p:sp>
      <p:pic>
        <p:nvPicPr>
          <p:cNvPr id="257" name="Google Shape;257;p33"/>
          <p:cNvPicPr preferRelativeResize="0"/>
          <p:nvPr/>
        </p:nvPicPr>
        <p:blipFill>
          <a:blip r:embed="rId8">
            <a:alphaModFix/>
          </a:blip>
          <a:stretch>
            <a:fillRect/>
          </a:stretch>
        </p:blipFill>
        <p:spPr>
          <a:xfrm>
            <a:off x="4691397" y="3881950"/>
            <a:ext cx="489375" cy="489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1" name="Shape 261"/>
        <p:cNvGrpSpPr/>
        <p:nvPr/>
      </p:nvGrpSpPr>
      <p:grpSpPr>
        <a:xfrm>
          <a:off x="0" y="0"/>
          <a:ext cx="0" cy="0"/>
          <a:chOff x="0" y="0"/>
          <a:chExt cx="0" cy="0"/>
        </a:xfrm>
      </p:grpSpPr>
      <p:sp>
        <p:nvSpPr>
          <p:cNvPr id="262" name="Google Shape;262;p34"/>
          <p:cNvSpPr txBox="1"/>
          <p:nvPr>
            <p:ph type="title"/>
          </p:nvPr>
        </p:nvSpPr>
        <p:spPr>
          <a:xfrm>
            <a:off x="459486"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I</a:t>
            </a:r>
            <a:r>
              <a:rPr lang="en"/>
              <a:t>deal Experiment</a:t>
            </a:r>
            <a:endParaRPr/>
          </a:p>
        </p:txBody>
      </p:sp>
      <p:sp>
        <p:nvSpPr>
          <p:cNvPr id="263" name="Google Shape;263;p34"/>
          <p:cNvSpPr txBox="1"/>
          <p:nvPr>
            <p:ph idx="1" type="body"/>
          </p:nvPr>
        </p:nvSpPr>
        <p:spPr>
          <a:xfrm>
            <a:off x="4638296" y="1369219"/>
            <a:ext cx="40461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300"/>
              <a:t>4. Control Variables:</a:t>
            </a:r>
            <a:r>
              <a:rPr lang="en" sz="1300"/>
              <a:t> Ensure that other variables that could potentially affect ratings are controlled for in the analysis. </a:t>
            </a:r>
            <a:endParaRPr sz="1300"/>
          </a:p>
          <a:p>
            <a:pPr indent="0" lvl="0" marL="0" rtl="0" algn="l">
              <a:spcBef>
                <a:spcPts val="800"/>
              </a:spcBef>
              <a:spcAft>
                <a:spcPts val="0"/>
              </a:spcAft>
              <a:buNone/>
            </a:pPr>
            <a:r>
              <a:t/>
            </a:r>
            <a:endParaRPr sz="1100"/>
          </a:p>
          <a:p>
            <a:pPr indent="0" lvl="0" marL="0" rtl="0" algn="l">
              <a:spcBef>
                <a:spcPts val="800"/>
              </a:spcBef>
              <a:spcAft>
                <a:spcPts val="0"/>
              </a:spcAft>
              <a:buNone/>
            </a:pPr>
            <a:r>
              <a:t/>
            </a:r>
            <a:endParaRPr sz="600"/>
          </a:p>
          <a:p>
            <a:pPr indent="0" lvl="0" marL="0" rtl="0" algn="l">
              <a:spcBef>
                <a:spcPts val="800"/>
              </a:spcBef>
              <a:spcAft>
                <a:spcPts val="0"/>
              </a:spcAft>
              <a:buNone/>
            </a:pPr>
            <a:r>
              <a:rPr b="1" lang="en" sz="1300"/>
              <a:t>5. Data Analysis:</a:t>
            </a:r>
            <a:r>
              <a:rPr lang="en" sz="1300"/>
              <a:t> Conduct statistical analysis of the ratings for Airbnb listings in each group. </a:t>
            </a:r>
            <a:endParaRPr sz="1300"/>
          </a:p>
          <a:p>
            <a:pPr indent="0" lvl="0" marL="0" rtl="0" algn="l">
              <a:spcBef>
                <a:spcPts val="800"/>
              </a:spcBef>
              <a:spcAft>
                <a:spcPts val="0"/>
              </a:spcAft>
              <a:buNone/>
            </a:pPr>
            <a:r>
              <a:t/>
            </a:r>
            <a:endParaRPr sz="1000"/>
          </a:p>
          <a:p>
            <a:pPr indent="0" lvl="0" marL="0" rtl="0" algn="l">
              <a:spcBef>
                <a:spcPts val="800"/>
              </a:spcBef>
              <a:spcAft>
                <a:spcPts val="0"/>
              </a:spcAft>
              <a:buNone/>
            </a:pPr>
            <a:r>
              <a:t/>
            </a:r>
            <a:endParaRPr sz="400"/>
          </a:p>
          <a:p>
            <a:pPr indent="0" lvl="0" marL="0" rtl="0" algn="l">
              <a:lnSpc>
                <a:spcPct val="115000"/>
              </a:lnSpc>
              <a:spcBef>
                <a:spcPts val="1200"/>
              </a:spcBef>
              <a:spcAft>
                <a:spcPts val="1200"/>
              </a:spcAft>
              <a:buNone/>
            </a:pPr>
            <a:r>
              <a:rPr b="1" lang="en" sz="1300"/>
              <a:t>6. Hypothesis Testing: </a:t>
            </a:r>
            <a:r>
              <a:rPr lang="en" sz="1300"/>
              <a:t>Use statistical methods to perform hypothesis testing to determine if there are significant rating differences. </a:t>
            </a:r>
            <a:endParaRPr sz="1300"/>
          </a:p>
        </p:txBody>
      </p:sp>
      <p:sp>
        <p:nvSpPr>
          <p:cNvPr id="264" name="Google Shape;264;p34"/>
          <p:cNvSpPr txBox="1"/>
          <p:nvPr>
            <p:ph idx="2" type="body"/>
          </p:nvPr>
        </p:nvSpPr>
        <p:spPr>
          <a:xfrm>
            <a:off x="459485" y="1369219"/>
            <a:ext cx="4046100" cy="3263400"/>
          </a:xfrm>
          <a:prstGeom prst="rect">
            <a:avLst/>
          </a:prstGeom>
        </p:spPr>
        <p:txBody>
          <a:bodyPr anchorCtr="0" anchor="t" bIns="34275" lIns="68575" spcFirstLastPara="1" rIns="68575" wrap="square" tIns="34275">
            <a:normAutofit/>
          </a:bodyPr>
          <a:lstStyle/>
          <a:p>
            <a:pPr indent="0" lvl="0" marL="0" marR="0" rtl="0" algn="l">
              <a:lnSpc>
                <a:spcPct val="90000"/>
              </a:lnSpc>
              <a:spcBef>
                <a:spcPts val="800"/>
              </a:spcBef>
              <a:spcAft>
                <a:spcPts val="0"/>
              </a:spcAft>
              <a:buNone/>
            </a:pPr>
            <a:r>
              <a:rPr b="1" lang="en" sz="1300"/>
              <a:t>1. Data Collection:</a:t>
            </a:r>
            <a:r>
              <a:rPr lang="en" sz="1300"/>
              <a:t> Collect data on Airbnb listings using the existing datasets, including details such as price, host response time, amenities, and review scores rating.</a:t>
            </a:r>
            <a:endParaRPr sz="1300"/>
          </a:p>
          <a:p>
            <a:pPr indent="0" lvl="0" marL="0" marR="0" rtl="0" algn="l">
              <a:lnSpc>
                <a:spcPct val="90000"/>
              </a:lnSpc>
              <a:spcBef>
                <a:spcPts val="800"/>
              </a:spcBef>
              <a:spcAft>
                <a:spcPts val="0"/>
              </a:spcAft>
              <a:buNone/>
            </a:pPr>
            <a:r>
              <a:t/>
            </a:r>
            <a:endParaRPr sz="1300"/>
          </a:p>
          <a:p>
            <a:pPr indent="0" lvl="0" marL="0" marR="0" rtl="0" algn="l">
              <a:lnSpc>
                <a:spcPct val="90000"/>
              </a:lnSpc>
              <a:spcBef>
                <a:spcPts val="800"/>
              </a:spcBef>
              <a:spcAft>
                <a:spcPts val="0"/>
              </a:spcAft>
              <a:buNone/>
            </a:pPr>
            <a:r>
              <a:rPr b="1" lang="en" sz="1300"/>
              <a:t>2. Sample Selection:</a:t>
            </a:r>
            <a:r>
              <a:rPr lang="en" sz="1300"/>
              <a:t> From the collected data, randomly select a certain nu</a:t>
            </a:r>
            <a:r>
              <a:rPr lang="en" sz="1300"/>
              <a:t>mber of Airbnb listings to ensure that the sample is representative.</a:t>
            </a:r>
            <a:endParaRPr sz="1300"/>
          </a:p>
          <a:p>
            <a:pPr indent="0" lvl="0" marL="0" marR="0" rtl="0" algn="l">
              <a:lnSpc>
                <a:spcPct val="90000"/>
              </a:lnSpc>
              <a:spcBef>
                <a:spcPts val="800"/>
              </a:spcBef>
              <a:spcAft>
                <a:spcPts val="0"/>
              </a:spcAft>
              <a:buNone/>
            </a:pPr>
            <a:r>
              <a:t/>
            </a:r>
            <a:endParaRPr sz="1300"/>
          </a:p>
          <a:p>
            <a:pPr indent="0" lvl="0" marL="0" marR="0" rtl="0" algn="l">
              <a:lnSpc>
                <a:spcPct val="90000"/>
              </a:lnSpc>
              <a:spcBef>
                <a:spcPts val="800"/>
              </a:spcBef>
              <a:spcAft>
                <a:spcPts val="0"/>
              </a:spcAft>
              <a:buNone/>
            </a:pPr>
            <a:r>
              <a:rPr b="1" lang="en" sz="1300"/>
              <a:t>3. Grouping:</a:t>
            </a:r>
            <a:r>
              <a:rPr lang="en" sz="1300"/>
              <a:t> Divide the sample into different groups, with each group representing a specific type of amenity.</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pic>
        <p:nvPicPr>
          <p:cNvPr id="269" name="Google Shape;269;p35"/>
          <p:cNvPicPr preferRelativeResize="0"/>
          <p:nvPr/>
        </p:nvPicPr>
        <p:blipFill rotWithShape="1">
          <a:blip r:embed="rId3">
            <a:alphaModFix/>
          </a:blip>
          <a:srcRect b="13294" l="7105" r="8206" t="12267"/>
          <a:stretch/>
        </p:blipFill>
        <p:spPr>
          <a:xfrm>
            <a:off x="7869169" y="136481"/>
            <a:ext cx="1148625" cy="487535"/>
          </a:xfrm>
          <a:prstGeom prst="rect">
            <a:avLst/>
          </a:prstGeom>
          <a:noFill/>
          <a:ln>
            <a:noFill/>
          </a:ln>
        </p:spPr>
      </p:pic>
      <p:pic>
        <p:nvPicPr>
          <p:cNvPr id="270" name="Google Shape;270;p35"/>
          <p:cNvPicPr preferRelativeResize="0"/>
          <p:nvPr/>
        </p:nvPicPr>
        <p:blipFill>
          <a:blip r:embed="rId4">
            <a:alphaModFix/>
          </a:blip>
          <a:stretch>
            <a:fillRect/>
          </a:stretch>
        </p:blipFill>
        <p:spPr>
          <a:xfrm>
            <a:off x="263675" y="391350"/>
            <a:ext cx="8616627" cy="482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459486"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400"/>
              <a:t>Preliminary Analysis Pt. 2</a:t>
            </a:r>
            <a:endParaRPr sz="2400"/>
          </a:p>
        </p:txBody>
      </p:sp>
      <p:sp>
        <p:nvSpPr>
          <p:cNvPr id="276" name="Google Shape;276;p36"/>
          <p:cNvSpPr txBox="1"/>
          <p:nvPr>
            <p:ph idx="1" type="body"/>
          </p:nvPr>
        </p:nvSpPr>
        <p:spPr>
          <a:xfrm>
            <a:off x="459475" y="1245325"/>
            <a:ext cx="33561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We found the</a:t>
            </a:r>
            <a:r>
              <a:rPr b="1" lang="en"/>
              <a:t> t</a:t>
            </a:r>
            <a:r>
              <a:rPr b="1" lang="en"/>
              <a:t>op 20</a:t>
            </a:r>
            <a:r>
              <a:rPr lang="en"/>
              <a:t> most common amenities across all listings</a:t>
            </a:r>
            <a:endParaRPr/>
          </a:p>
          <a:p>
            <a:pPr indent="0" lvl="0" marL="0" rtl="0" algn="l">
              <a:lnSpc>
                <a:spcPct val="40000"/>
              </a:lnSpc>
              <a:spcBef>
                <a:spcPts val="800"/>
              </a:spcBef>
              <a:spcAft>
                <a:spcPts val="0"/>
              </a:spcAft>
              <a:buNone/>
            </a:pPr>
            <a:r>
              <a:t/>
            </a:r>
            <a:endParaRPr/>
          </a:p>
          <a:p>
            <a:pPr indent="-323850" lvl="0" marL="457200" rtl="0" algn="l">
              <a:spcBef>
                <a:spcPts val="800"/>
              </a:spcBef>
              <a:spcAft>
                <a:spcPts val="0"/>
              </a:spcAft>
              <a:buSzPts val="1500"/>
              <a:buChar char="-"/>
            </a:pPr>
            <a:r>
              <a:rPr lang="en"/>
              <a:t>Some belong to the same category (free parking on premises vs free street parking)</a:t>
            </a:r>
            <a:endParaRPr/>
          </a:p>
          <a:p>
            <a:pPr indent="0" lvl="0" marL="0" rtl="0" algn="l">
              <a:lnSpc>
                <a:spcPct val="40000"/>
              </a:lnSpc>
              <a:spcBef>
                <a:spcPts val="800"/>
              </a:spcBef>
              <a:spcAft>
                <a:spcPts val="0"/>
              </a:spcAft>
              <a:buNone/>
            </a:pPr>
            <a:r>
              <a:t/>
            </a:r>
            <a:endParaRPr/>
          </a:p>
          <a:p>
            <a:pPr indent="-323850" lvl="0" marL="457200" rtl="0" algn="l">
              <a:spcBef>
                <a:spcPts val="800"/>
              </a:spcBef>
              <a:spcAft>
                <a:spcPts val="0"/>
              </a:spcAft>
              <a:buSzPts val="1500"/>
              <a:buChar char="-"/>
            </a:pPr>
            <a:r>
              <a:rPr lang="en"/>
              <a:t>Use most common/unique amenities to determine if amenity type affects rating</a:t>
            </a:r>
            <a:endParaRPr/>
          </a:p>
        </p:txBody>
      </p:sp>
      <p:pic>
        <p:nvPicPr>
          <p:cNvPr id="277" name="Google Shape;277;p36"/>
          <p:cNvPicPr preferRelativeResize="0"/>
          <p:nvPr/>
        </p:nvPicPr>
        <p:blipFill>
          <a:blip r:embed="rId3">
            <a:alphaModFix/>
          </a:blip>
          <a:stretch>
            <a:fillRect/>
          </a:stretch>
        </p:blipFill>
        <p:spPr>
          <a:xfrm>
            <a:off x="4072375" y="1283225"/>
            <a:ext cx="2312662" cy="3026850"/>
          </a:xfrm>
          <a:prstGeom prst="rect">
            <a:avLst/>
          </a:prstGeom>
          <a:noFill/>
          <a:ln>
            <a:noFill/>
          </a:ln>
        </p:spPr>
      </p:pic>
      <p:pic>
        <p:nvPicPr>
          <p:cNvPr id="278" name="Google Shape;278;p36"/>
          <p:cNvPicPr preferRelativeResize="0"/>
          <p:nvPr/>
        </p:nvPicPr>
        <p:blipFill>
          <a:blip r:embed="rId4">
            <a:alphaModFix/>
          </a:blip>
          <a:stretch>
            <a:fillRect/>
          </a:stretch>
        </p:blipFill>
        <p:spPr>
          <a:xfrm>
            <a:off x="6353950" y="1283217"/>
            <a:ext cx="2335125" cy="30268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0"/>
          <p:cNvSpPr txBox="1"/>
          <p:nvPr>
            <p:ph type="title"/>
          </p:nvPr>
        </p:nvSpPr>
        <p:spPr>
          <a:xfrm>
            <a:off x="459486" y="1219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What is “Above and Beyond” ?</a:t>
            </a:r>
            <a:endParaRPr/>
          </a:p>
        </p:txBody>
      </p:sp>
      <p:pic>
        <p:nvPicPr>
          <p:cNvPr id="91" name="Google Shape;91;p20"/>
          <p:cNvPicPr preferRelativeResize="0"/>
          <p:nvPr/>
        </p:nvPicPr>
        <p:blipFill>
          <a:blip r:embed="rId3">
            <a:alphaModFix/>
          </a:blip>
          <a:stretch>
            <a:fillRect/>
          </a:stretch>
        </p:blipFill>
        <p:spPr>
          <a:xfrm>
            <a:off x="185208" y="1120475"/>
            <a:ext cx="4470719" cy="3362201"/>
          </a:xfrm>
          <a:prstGeom prst="rect">
            <a:avLst/>
          </a:prstGeom>
          <a:noFill/>
          <a:ln>
            <a:noFill/>
          </a:ln>
        </p:spPr>
      </p:pic>
      <p:pic>
        <p:nvPicPr>
          <p:cNvPr id="92" name="Google Shape;92;p20"/>
          <p:cNvPicPr preferRelativeResize="0"/>
          <p:nvPr/>
        </p:nvPicPr>
        <p:blipFill>
          <a:blip r:embed="rId4">
            <a:alphaModFix/>
          </a:blip>
          <a:stretch>
            <a:fillRect/>
          </a:stretch>
        </p:blipFill>
        <p:spPr>
          <a:xfrm>
            <a:off x="4805524" y="936399"/>
            <a:ext cx="3239475" cy="1924325"/>
          </a:xfrm>
          <a:prstGeom prst="rect">
            <a:avLst/>
          </a:prstGeom>
          <a:noFill/>
          <a:ln>
            <a:noFill/>
          </a:ln>
        </p:spPr>
      </p:pic>
      <p:pic>
        <p:nvPicPr>
          <p:cNvPr id="93" name="Google Shape;93;p20"/>
          <p:cNvPicPr preferRelativeResize="0"/>
          <p:nvPr/>
        </p:nvPicPr>
        <p:blipFill>
          <a:blip r:embed="rId5">
            <a:alphaModFix/>
          </a:blip>
          <a:stretch>
            <a:fillRect/>
          </a:stretch>
        </p:blipFill>
        <p:spPr>
          <a:xfrm>
            <a:off x="4725850" y="2901200"/>
            <a:ext cx="4418151" cy="1505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1"/>
          <p:cNvSpPr txBox="1"/>
          <p:nvPr>
            <p:ph type="title"/>
          </p:nvPr>
        </p:nvSpPr>
        <p:spPr>
          <a:xfrm>
            <a:off x="459486" y="1219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How Are Hosts Describing Their Amenities?</a:t>
            </a:r>
            <a:endParaRPr/>
          </a:p>
        </p:txBody>
      </p:sp>
      <p:pic>
        <p:nvPicPr>
          <p:cNvPr id="99" name="Google Shape;99;p21"/>
          <p:cNvPicPr preferRelativeResize="0"/>
          <p:nvPr/>
        </p:nvPicPr>
        <p:blipFill>
          <a:blip r:embed="rId3">
            <a:alphaModFix/>
          </a:blip>
          <a:stretch>
            <a:fillRect/>
          </a:stretch>
        </p:blipFill>
        <p:spPr>
          <a:xfrm>
            <a:off x="459475" y="1446050"/>
            <a:ext cx="3669272" cy="2778950"/>
          </a:xfrm>
          <a:prstGeom prst="rect">
            <a:avLst/>
          </a:prstGeom>
          <a:noFill/>
          <a:ln>
            <a:noFill/>
          </a:ln>
        </p:spPr>
      </p:pic>
      <p:pic>
        <p:nvPicPr>
          <p:cNvPr id="100" name="Google Shape;100;p21"/>
          <p:cNvPicPr preferRelativeResize="0"/>
          <p:nvPr/>
        </p:nvPicPr>
        <p:blipFill>
          <a:blip r:embed="rId4">
            <a:alphaModFix/>
          </a:blip>
          <a:stretch>
            <a:fillRect/>
          </a:stretch>
        </p:blipFill>
        <p:spPr>
          <a:xfrm>
            <a:off x="4324975" y="1059302"/>
            <a:ext cx="4527442" cy="2610175"/>
          </a:xfrm>
          <a:prstGeom prst="rect">
            <a:avLst/>
          </a:prstGeom>
          <a:noFill/>
          <a:ln>
            <a:noFill/>
          </a:ln>
        </p:spPr>
      </p:pic>
      <p:sp>
        <p:nvSpPr>
          <p:cNvPr id="101" name="Google Shape;101;p21"/>
          <p:cNvSpPr/>
          <p:nvPr/>
        </p:nvSpPr>
        <p:spPr>
          <a:xfrm>
            <a:off x="4479450" y="1912875"/>
            <a:ext cx="1401300" cy="373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2" name="Google Shape;102;p21"/>
          <p:cNvSpPr/>
          <p:nvPr/>
        </p:nvSpPr>
        <p:spPr>
          <a:xfrm>
            <a:off x="6654175" y="1964000"/>
            <a:ext cx="1401300" cy="373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21"/>
          <p:cNvSpPr/>
          <p:nvPr/>
        </p:nvSpPr>
        <p:spPr>
          <a:xfrm>
            <a:off x="6598525" y="2337200"/>
            <a:ext cx="1512600" cy="455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4" name="Google Shape;104;p21"/>
          <p:cNvPicPr preferRelativeResize="0"/>
          <p:nvPr/>
        </p:nvPicPr>
        <p:blipFill>
          <a:blip r:embed="rId5">
            <a:alphaModFix/>
          </a:blip>
          <a:stretch>
            <a:fillRect/>
          </a:stretch>
        </p:blipFill>
        <p:spPr>
          <a:xfrm>
            <a:off x="4207100" y="3577550"/>
            <a:ext cx="4597749" cy="1433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title"/>
          </p:nvPr>
        </p:nvSpPr>
        <p:spPr>
          <a:xfrm>
            <a:off x="224061" y="2197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2300"/>
              <a:t>Data Cleaning process</a:t>
            </a:r>
            <a:endParaRPr sz="2300"/>
          </a:p>
        </p:txBody>
      </p:sp>
      <p:pic>
        <p:nvPicPr>
          <p:cNvPr id="110" name="Google Shape;110;p22"/>
          <p:cNvPicPr preferRelativeResize="0"/>
          <p:nvPr/>
        </p:nvPicPr>
        <p:blipFill>
          <a:blip r:embed="rId3">
            <a:alphaModFix/>
          </a:blip>
          <a:stretch>
            <a:fillRect/>
          </a:stretch>
        </p:blipFill>
        <p:spPr>
          <a:xfrm>
            <a:off x="494350" y="1062745"/>
            <a:ext cx="3511320" cy="3822529"/>
          </a:xfrm>
          <a:prstGeom prst="rect">
            <a:avLst/>
          </a:prstGeom>
          <a:noFill/>
          <a:ln>
            <a:noFill/>
          </a:ln>
        </p:spPr>
      </p:pic>
      <p:pic>
        <p:nvPicPr>
          <p:cNvPr id="111" name="Google Shape;111;p22"/>
          <p:cNvPicPr preferRelativeResize="0"/>
          <p:nvPr/>
        </p:nvPicPr>
        <p:blipFill>
          <a:blip r:embed="rId4">
            <a:alphaModFix/>
          </a:blip>
          <a:stretch>
            <a:fillRect/>
          </a:stretch>
        </p:blipFill>
        <p:spPr>
          <a:xfrm>
            <a:off x="4983275" y="1213025"/>
            <a:ext cx="226375" cy="3435499"/>
          </a:xfrm>
          <a:prstGeom prst="rect">
            <a:avLst/>
          </a:prstGeom>
          <a:noFill/>
          <a:ln>
            <a:noFill/>
          </a:ln>
        </p:spPr>
      </p:pic>
      <p:sp>
        <p:nvSpPr>
          <p:cNvPr id="112" name="Google Shape;112;p22"/>
          <p:cNvSpPr txBox="1"/>
          <p:nvPr/>
        </p:nvSpPr>
        <p:spPr>
          <a:xfrm>
            <a:off x="5695775" y="1215950"/>
            <a:ext cx="27924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~44600 observations with 74 variables</a:t>
            </a:r>
            <a:endParaRPr sz="1200">
              <a:solidFill>
                <a:schemeClr val="dk1"/>
              </a:solidFill>
            </a:endParaRPr>
          </a:p>
        </p:txBody>
      </p:sp>
      <p:sp>
        <p:nvSpPr>
          <p:cNvPr id="113" name="Google Shape;113;p22"/>
          <p:cNvSpPr txBox="1"/>
          <p:nvPr/>
        </p:nvSpPr>
        <p:spPr>
          <a:xfrm>
            <a:off x="5695775" y="2206550"/>
            <a:ext cx="27924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~44600 observations with 4 variables</a:t>
            </a:r>
            <a:endParaRPr sz="1200">
              <a:solidFill>
                <a:schemeClr val="dk1"/>
              </a:solidFill>
            </a:endParaRPr>
          </a:p>
        </p:txBody>
      </p:sp>
      <p:sp>
        <p:nvSpPr>
          <p:cNvPr id="114" name="Google Shape;114;p22"/>
          <p:cNvSpPr txBox="1"/>
          <p:nvPr/>
        </p:nvSpPr>
        <p:spPr>
          <a:xfrm>
            <a:off x="5695775" y="3273350"/>
            <a:ext cx="27924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~33000 observations with 4 variables</a:t>
            </a:r>
            <a:endParaRPr sz="1200">
              <a:solidFill>
                <a:schemeClr val="dk1"/>
              </a:solidFill>
            </a:endParaRPr>
          </a:p>
        </p:txBody>
      </p:sp>
      <p:sp>
        <p:nvSpPr>
          <p:cNvPr id="115" name="Google Shape;115;p22"/>
          <p:cNvSpPr txBox="1"/>
          <p:nvPr/>
        </p:nvSpPr>
        <p:spPr>
          <a:xfrm>
            <a:off x="5695775" y="4263950"/>
            <a:ext cx="27924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~19000 observations with 4 variables</a:t>
            </a:r>
            <a:endParaRPr sz="1200">
              <a:solidFill>
                <a:schemeClr val="dk1"/>
              </a:solidFill>
            </a:endParaRPr>
          </a:p>
        </p:txBody>
      </p:sp>
      <p:sp>
        <p:nvSpPr>
          <p:cNvPr id="116" name="Google Shape;116;p22"/>
          <p:cNvSpPr txBox="1"/>
          <p:nvPr/>
        </p:nvSpPr>
        <p:spPr>
          <a:xfrm>
            <a:off x="4939850" y="365575"/>
            <a:ext cx="3296700" cy="6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Data Source: </a:t>
            </a:r>
            <a:endParaRPr>
              <a:solidFill>
                <a:schemeClr val="dk1"/>
              </a:solidFill>
            </a:endParaRPr>
          </a:p>
          <a:p>
            <a:pPr indent="0" lvl="0" marL="0" rtl="0" algn="l">
              <a:spcBef>
                <a:spcPts val="0"/>
              </a:spcBef>
              <a:spcAft>
                <a:spcPts val="0"/>
              </a:spcAft>
              <a:buNone/>
            </a:pPr>
            <a:r>
              <a:rPr lang="en">
                <a:solidFill>
                  <a:schemeClr val="dk1"/>
                </a:solidFill>
              </a:rPr>
              <a:t>http://insideairbnb.com/get-the-data</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3"/>
          <p:cNvSpPr txBox="1"/>
          <p:nvPr>
            <p:ph type="title"/>
          </p:nvPr>
        </p:nvSpPr>
        <p:spPr>
          <a:xfrm>
            <a:off x="307086" y="457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Clr>
                <a:schemeClr val="dk1"/>
              </a:buClr>
              <a:buSzPts val="1100"/>
              <a:buFont typeface="Arial"/>
              <a:buNone/>
            </a:pPr>
            <a:r>
              <a:rPr lang="en"/>
              <a:t>Preliminary Analysis</a:t>
            </a:r>
            <a:endParaRPr/>
          </a:p>
        </p:txBody>
      </p:sp>
      <p:pic>
        <p:nvPicPr>
          <p:cNvPr id="122" name="Google Shape;122;p23"/>
          <p:cNvPicPr preferRelativeResize="0"/>
          <p:nvPr/>
        </p:nvPicPr>
        <p:blipFill>
          <a:blip r:embed="rId3">
            <a:alphaModFix/>
          </a:blip>
          <a:stretch>
            <a:fillRect/>
          </a:stretch>
        </p:blipFill>
        <p:spPr>
          <a:xfrm>
            <a:off x="4531813" y="1033875"/>
            <a:ext cx="3548775" cy="2756600"/>
          </a:xfrm>
          <a:prstGeom prst="rect">
            <a:avLst/>
          </a:prstGeom>
          <a:noFill/>
          <a:ln>
            <a:noFill/>
          </a:ln>
        </p:spPr>
      </p:pic>
      <p:sp>
        <p:nvSpPr>
          <p:cNvPr id="123" name="Google Shape;123;p23"/>
          <p:cNvSpPr txBox="1"/>
          <p:nvPr/>
        </p:nvSpPr>
        <p:spPr>
          <a:xfrm>
            <a:off x="2888825" y="4021375"/>
            <a:ext cx="2901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The correlation coefficient between number of amenities and rating is 0.268 </a:t>
            </a:r>
            <a:endParaRPr sz="1100"/>
          </a:p>
        </p:txBody>
      </p:sp>
      <p:pic>
        <p:nvPicPr>
          <p:cNvPr id="124" name="Google Shape;124;p23"/>
          <p:cNvPicPr preferRelativeResize="0"/>
          <p:nvPr/>
        </p:nvPicPr>
        <p:blipFill>
          <a:blip r:embed="rId4">
            <a:alphaModFix/>
          </a:blip>
          <a:stretch>
            <a:fillRect/>
          </a:stretch>
        </p:blipFill>
        <p:spPr>
          <a:xfrm>
            <a:off x="579674" y="1033875"/>
            <a:ext cx="3629751" cy="275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459486"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Technical Breakdown of Methodology - Pt. 1</a:t>
            </a:r>
            <a:endParaRPr/>
          </a:p>
        </p:txBody>
      </p:sp>
      <p:sp>
        <p:nvSpPr>
          <p:cNvPr id="130" name="Google Shape;130;p24"/>
          <p:cNvSpPr txBox="1"/>
          <p:nvPr>
            <p:ph idx="1" type="body"/>
          </p:nvPr>
        </p:nvSpPr>
        <p:spPr>
          <a:xfrm>
            <a:off x="6044700" y="1149475"/>
            <a:ext cx="2833200" cy="5388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b="1" lang="en" sz="1200"/>
              <a:t>“Above and Beyond” Descriptions:</a:t>
            </a:r>
            <a:endParaRPr b="1" sz="1200"/>
          </a:p>
          <a:p>
            <a:pPr indent="0" lvl="0" marL="0" rtl="0" algn="l">
              <a:spcBef>
                <a:spcPts val="800"/>
              </a:spcBef>
              <a:spcAft>
                <a:spcPts val="0"/>
              </a:spcAft>
              <a:buNone/>
            </a:pPr>
            <a:r>
              <a:rPr b="1" lang="en" sz="1200"/>
              <a:t>Experimental Group(n = 500)</a:t>
            </a:r>
            <a:endParaRPr b="1" sz="1200"/>
          </a:p>
        </p:txBody>
      </p:sp>
      <p:sp>
        <p:nvSpPr>
          <p:cNvPr id="131" name="Google Shape;131;p24"/>
          <p:cNvSpPr txBox="1"/>
          <p:nvPr>
            <p:ph idx="2" type="body"/>
          </p:nvPr>
        </p:nvSpPr>
        <p:spPr>
          <a:xfrm>
            <a:off x="3396300" y="1149475"/>
            <a:ext cx="2648400" cy="5388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b="1" lang="en" sz="1200"/>
              <a:t>Basic Descriptions of Amenities:</a:t>
            </a:r>
            <a:endParaRPr b="1" sz="1200"/>
          </a:p>
          <a:p>
            <a:pPr indent="0" lvl="0" marL="0" rtl="0" algn="l">
              <a:spcBef>
                <a:spcPts val="800"/>
              </a:spcBef>
              <a:spcAft>
                <a:spcPts val="0"/>
              </a:spcAft>
              <a:buNone/>
            </a:pPr>
            <a:r>
              <a:rPr b="1" lang="en" sz="1200"/>
              <a:t>Control Group(n = 500)</a:t>
            </a:r>
            <a:endParaRPr b="1" sz="1200"/>
          </a:p>
        </p:txBody>
      </p:sp>
      <p:sp>
        <p:nvSpPr>
          <p:cNvPr id="132" name="Google Shape;132;p24"/>
          <p:cNvSpPr txBox="1"/>
          <p:nvPr/>
        </p:nvSpPr>
        <p:spPr>
          <a:xfrm>
            <a:off x="6296875" y="1786525"/>
            <a:ext cx="2778600" cy="144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50">
                <a:solidFill>
                  <a:schemeClr val="dk1"/>
                </a:solidFill>
              </a:rPr>
              <a:t>“</a:t>
            </a:r>
            <a:r>
              <a:rPr lang="en" sz="1250">
                <a:solidFill>
                  <a:schemeClr val="dk1"/>
                </a:solidFill>
              </a:rPr>
              <a:t>42\" TV wit</a:t>
            </a:r>
            <a:r>
              <a:rPr lang="en" sz="1250">
                <a:solidFill>
                  <a:schemeClr val="dk1"/>
                </a:solidFill>
              </a:rPr>
              <a:t>h</a:t>
            </a:r>
            <a:r>
              <a:rPr lang="en" sz="1250">
                <a:solidFill>
                  <a:schemeClr val="dk1"/>
                </a:solidFill>
              </a:rPr>
              <a:t> Netflix”</a:t>
            </a:r>
            <a:endParaRPr sz="1250">
              <a:solidFill>
                <a:schemeClr val="dk1"/>
              </a:solidFill>
            </a:endParaRPr>
          </a:p>
          <a:p>
            <a:pPr indent="0" lvl="0" marL="0" rtl="0" algn="l">
              <a:lnSpc>
                <a:spcPct val="100000"/>
              </a:lnSpc>
              <a:spcBef>
                <a:spcPts val="0"/>
              </a:spcBef>
              <a:spcAft>
                <a:spcPts val="0"/>
              </a:spcAft>
              <a:buNone/>
            </a:pPr>
            <a:r>
              <a:rPr lang="en" sz="1250">
                <a:solidFill>
                  <a:schemeClr val="dk1"/>
                </a:solidFill>
              </a:rPr>
              <a:t>“48\" HDTV”</a:t>
            </a:r>
            <a:endParaRPr sz="1250">
              <a:solidFill>
                <a:schemeClr val="dk1"/>
              </a:solidFill>
            </a:endParaRPr>
          </a:p>
          <a:p>
            <a:pPr indent="0" lvl="0" marL="0" rtl="0" algn="l">
              <a:lnSpc>
                <a:spcPct val="100000"/>
              </a:lnSpc>
              <a:spcBef>
                <a:spcPts val="0"/>
              </a:spcBef>
              <a:spcAft>
                <a:spcPts val="0"/>
              </a:spcAft>
              <a:buNone/>
            </a:pPr>
            <a:r>
              <a:rPr lang="en" sz="1250">
                <a:solidFill>
                  <a:schemeClr val="dk1"/>
                </a:solidFill>
              </a:rPr>
              <a:t>“43\" HDTV with Fire TV”</a:t>
            </a:r>
            <a:endParaRPr sz="1250">
              <a:solidFill>
                <a:schemeClr val="dk1"/>
              </a:solidFill>
            </a:endParaRPr>
          </a:p>
          <a:p>
            <a:pPr indent="0" lvl="0" marL="0" rtl="0" algn="l">
              <a:lnSpc>
                <a:spcPct val="100000"/>
              </a:lnSpc>
              <a:spcBef>
                <a:spcPts val="0"/>
              </a:spcBef>
              <a:spcAft>
                <a:spcPts val="0"/>
              </a:spcAft>
              <a:buNone/>
            </a:pPr>
            <a:r>
              <a:rPr lang="en" sz="1250">
                <a:solidFill>
                  <a:schemeClr val="dk1"/>
                </a:solidFill>
              </a:rPr>
              <a:t>“65\" TV with Roku”</a:t>
            </a:r>
            <a:endParaRPr sz="1250">
              <a:solidFill>
                <a:schemeClr val="dk1"/>
              </a:solidFill>
            </a:endParaRPr>
          </a:p>
          <a:p>
            <a:pPr indent="0" lvl="0" marL="0" rtl="0" algn="l">
              <a:lnSpc>
                <a:spcPct val="100000"/>
              </a:lnSpc>
              <a:spcBef>
                <a:spcPts val="0"/>
              </a:spcBef>
              <a:spcAft>
                <a:spcPts val="0"/>
              </a:spcAft>
              <a:buNone/>
            </a:pPr>
            <a:r>
              <a:rPr lang="en" sz="1250">
                <a:solidFill>
                  <a:schemeClr val="dk1"/>
                </a:solidFill>
              </a:rPr>
              <a:t>“50\" TV with standard cable”</a:t>
            </a:r>
            <a:endParaRPr sz="1250">
              <a:solidFill>
                <a:schemeClr val="dk1"/>
              </a:solidFill>
            </a:endParaRPr>
          </a:p>
          <a:p>
            <a:pPr indent="0" lvl="0" marL="0" rtl="0" algn="l">
              <a:lnSpc>
                <a:spcPct val="100000"/>
              </a:lnSpc>
              <a:spcBef>
                <a:spcPts val="0"/>
              </a:spcBef>
              <a:spcAft>
                <a:spcPts val="0"/>
              </a:spcAft>
              <a:buNone/>
            </a:pPr>
            <a:r>
              <a:rPr lang="en" sz="1250">
                <a:solidFill>
                  <a:schemeClr val="dk1"/>
                </a:solidFill>
              </a:rPr>
              <a:t>“32\" TV with Amazon Prime Video”</a:t>
            </a:r>
            <a:endParaRPr sz="2100">
              <a:solidFill>
                <a:schemeClr val="dk1"/>
              </a:solidFill>
            </a:endParaRPr>
          </a:p>
        </p:txBody>
      </p:sp>
      <p:sp>
        <p:nvSpPr>
          <p:cNvPr id="133" name="Google Shape;133;p24"/>
          <p:cNvSpPr txBox="1"/>
          <p:nvPr/>
        </p:nvSpPr>
        <p:spPr>
          <a:xfrm>
            <a:off x="6383625" y="3416525"/>
            <a:ext cx="2349000" cy="994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50">
                <a:solidFill>
                  <a:schemeClr val="dk1"/>
                </a:solidFill>
              </a:rPr>
              <a:t>“</a:t>
            </a:r>
            <a:r>
              <a:rPr lang="en" sz="1250">
                <a:solidFill>
                  <a:schemeClr val="dk1"/>
                </a:solidFill>
              </a:rPr>
              <a:t>Fast Wifi”</a:t>
            </a:r>
            <a:endParaRPr sz="1250">
              <a:solidFill>
                <a:schemeClr val="dk1"/>
              </a:solidFill>
            </a:endParaRPr>
          </a:p>
          <a:p>
            <a:pPr indent="0" lvl="0" marL="0" rtl="0" algn="l">
              <a:lnSpc>
                <a:spcPct val="115000"/>
              </a:lnSpc>
              <a:spcBef>
                <a:spcPts val="0"/>
              </a:spcBef>
              <a:spcAft>
                <a:spcPts val="0"/>
              </a:spcAft>
              <a:buNone/>
            </a:pPr>
            <a:r>
              <a:rPr lang="en" sz="1250">
                <a:solidFill>
                  <a:schemeClr val="dk1"/>
                </a:solidFill>
              </a:rPr>
              <a:t>“Fast wifi \u2013 474 Mbps”</a:t>
            </a:r>
            <a:endParaRPr sz="1250">
              <a:solidFill>
                <a:schemeClr val="dk1"/>
              </a:solidFill>
            </a:endParaRPr>
          </a:p>
          <a:p>
            <a:pPr indent="0" lvl="0" marL="0" rtl="0" algn="l">
              <a:lnSpc>
                <a:spcPct val="115000"/>
              </a:lnSpc>
              <a:spcBef>
                <a:spcPts val="0"/>
              </a:spcBef>
              <a:spcAft>
                <a:spcPts val="0"/>
              </a:spcAft>
              <a:buNone/>
            </a:pPr>
            <a:r>
              <a:rPr lang="en" sz="1250">
                <a:solidFill>
                  <a:schemeClr val="dk1"/>
                </a:solidFill>
              </a:rPr>
              <a:t>“Fast wifi \u2013 215 Mbps”</a:t>
            </a:r>
            <a:endParaRPr sz="1250">
              <a:solidFill>
                <a:schemeClr val="dk1"/>
              </a:solidFill>
            </a:endParaRPr>
          </a:p>
          <a:p>
            <a:pPr indent="0" lvl="0" marL="0" rtl="0" algn="l">
              <a:lnSpc>
                <a:spcPct val="100000"/>
              </a:lnSpc>
              <a:spcBef>
                <a:spcPts val="0"/>
              </a:spcBef>
              <a:spcAft>
                <a:spcPts val="0"/>
              </a:spcAft>
              <a:buNone/>
            </a:pPr>
            <a:r>
              <a:t/>
            </a:r>
            <a:endParaRPr sz="1250">
              <a:solidFill>
                <a:schemeClr val="dk1"/>
              </a:solidFill>
            </a:endParaRPr>
          </a:p>
        </p:txBody>
      </p:sp>
      <p:cxnSp>
        <p:nvCxnSpPr>
          <p:cNvPr id="134" name="Google Shape;134;p24"/>
          <p:cNvCxnSpPr>
            <a:stCxn id="135" idx="3"/>
          </p:cNvCxnSpPr>
          <p:nvPr/>
        </p:nvCxnSpPr>
        <p:spPr>
          <a:xfrm flipH="1" rot="10800000">
            <a:off x="5010275" y="2171525"/>
            <a:ext cx="1008900" cy="3300"/>
          </a:xfrm>
          <a:prstGeom prst="straightConnector1">
            <a:avLst/>
          </a:prstGeom>
          <a:noFill/>
          <a:ln cap="flat" cmpd="sng" w="9525">
            <a:solidFill>
              <a:schemeClr val="dk2"/>
            </a:solidFill>
            <a:prstDash val="solid"/>
            <a:round/>
            <a:headEnd len="med" w="med" type="none"/>
            <a:tailEnd len="med" w="med" type="triangle"/>
          </a:ln>
        </p:spPr>
      </p:cxnSp>
      <p:cxnSp>
        <p:nvCxnSpPr>
          <p:cNvPr id="136" name="Google Shape;136;p24"/>
          <p:cNvCxnSpPr/>
          <p:nvPr/>
        </p:nvCxnSpPr>
        <p:spPr>
          <a:xfrm>
            <a:off x="5066475" y="3665975"/>
            <a:ext cx="1015800" cy="9000"/>
          </a:xfrm>
          <a:prstGeom prst="straightConnector1">
            <a:avLst/>
          </a:prstGeom>
          <a:noFill/>
          <a:ln cap="flat" cmpd="sng" w="9525">
            <a:solidFill>
              <a:schemeClr val="dk2"/>
            </a:solidFill>
            <a:prstDash val="solid"/>
            <a:round/>
            <a:headEnd len="med" w="med" type="none"/>
            <a:tailEnd len="med" w="med" type="triangle"/>
          </a:ln>
        </p:spPr>
      </p:cxnSp>
      <p:pic>
        <p:nvPicPr>
          <p:cNvPr id="137" name="Google Shape;137;p24"/>
          <p:cNvPicPr preferRelativeResize="0"/>
          <p:nvPr/>
        </p:nvPicPr>
        <p:blipFill>
          <a:blip r:embed="rId3">
            <a:alphaModFix/>
          </a:blip>
          <a:stretch>
            <a:fillRect/>
          </a:stretch>
        </p:blipFill>
        <p:spPr>
          <a:xfrm>
            <a:off x="1426377" y="3147225"/>
            <a:ext cx="1179550" cy="1179550"/>
          </a:xfrm>
          <a:prstGeom prst="rect">
            <a:avLst/>
          </a:prstGeom>
          <a:noFill/>
          <a:ln>
            <a:noFill/>
          </a:ln>
        </p:spPr>
      </p:pic>
      <p:pic>
        <p:nvPicPr>
          <p:cNvPr id="138" name="Google Shape;138;p24"/>
          <p:cNvPicPr preferRelativeResize="0"/>
          <p:nvPr/>
        </p:nvPicPr>
        <p:blipFill>
          <a:blip r:embed="rId4">
            <a:alphaModFix/>
          </a:blip>
          <a:stretch>
            <a:fillRect/>
          </a:stretch>
        </p:blipFill>
        <p:spPr>
          <a:xfrm>
            <a:off x="1292188" y="1393936"/>
            <a:ext cx="1447925" cy="1447925"/>
          </a:xfrm>
          <a:prstGeom prst="rect">
            <a:avLst/>
          </a:prstGeom>
          <a:noFill/>
          <a:ln>
            <a:noFill/>
          </a:ln>
        </p:spPr>
      </p:pic>
      <p:sp>
        <p:nvSpPr>
          <p:cNvPr id="135" name="Google Shape;135;p24"/>
          <p:cNvSpPr txBox="1"/>
          <p:nvPr/>
        </p:nvSpPr>
        <p:spPr>
          <a:xfrm>
            <a:off x="3640775" y="1905425"/>
            <a:ext cx="13695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dk1"/>
                </a:solidFill>
              </a:rPr>
              <a:t>“TV”</a:t>
            </a:r>
            <a:endParaRPr sz="2300">
              <a:solidFill>
                <a:schemeClr val="dk1"/>
              </a:solidFill>
            </a:endParaRPr>
          </a:p>
        </p:txBody>
      </p:sp>
      <p:sp>
        <p:nvSpPr>
          <p:cNvPr id="139" name="Google Shape;139;p24"/>
          <p:cNvSpPr txBox="1"/>
          <p:nvPr/>
        </p:nvSpPr>
        <p:spPr>
          <a:xfrm>
            <a:off x="3751175" y="3416525"/>
            <a:ext cx="11487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dk1"/>
                </a:solidFill>
              </a:rPr>
              <a:t>“Wifi”</a:t>
            </a:r>
            <a:endParaRPr sz="2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459486"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Technical Breakdown of Methodology - Pt. 2</a:t>
            </a:r>
            <a:endParaRPr/>
          </a:p>
        </p:txBody>
      </p:sp>
      <p:sp>
        <p:nvSpPr>
          <p:cNvPr id="145" name="Google Shape;145;p25"/>
          <p:cNvSpPr txBox="1"/>
          <p:nvPr>
            <p:ph idx="2" type="body"/>
          </p:nvPr>
        </p:nvSpPr>
        <p:spPr>
          <a:xfrm>
            <a:off x="459475" y="1080050"/>
            <a:ext cx="6900600" cy="287400"/>
          </a:xfrm>
          <a:prstGeom prst="rect">
            <a:avLst/>
          </a:prstGeom>
        </p:spPr>
        <p:txBody>
          <a:bodyPr anchorCtr="0" anchor="t" bIns="34275" lIns="68575" spcFirstLastPara="1" rIns="68575" wrap="square" tIns="34275">
            <a:noAutofit/>
          </a:bodyPr>
          <a:lstStyle/>
          <a:p>
            <a:pPr indent="0" lvl="0" marL="0" rtl="0" algn="l">
              <a:lnSpc>
                <a:spcPct val="70000"/>
              </a:lnSpc>
              <a:spcBef>
                <a:spcPts val="800"/>
              </a:spcBef>
              <a:spcAft>
                <a:spcPts val="0"/>
              </a:spcAft>
              <a:buSzPts val="358"/>
              <a:buNone/>
            </a:pPr>
            <a:r>
              <a:rPr lang="en" sz="1387"/>
              <a:t>Combine the</a:t>
            </a:r>
            <a:r>
              <a:rPr lang="en" sz="1387"/>
              <a:t> control(500) and </a:t>
            </a:r>
            <a:r>
              <a:rPr lang="en" sz="1387"/>
              <a:t>experimental</a:t>
            </a:r>
            <a:r>
              <a:rPr lang="en" sz="1387"/>
              <a:t> groups(500) as our final </a:t>
            </a:r>
            <a:r>
              <a:rPr lang="en" sz="1387"/>
              <a:t>sample</a:t>
            </a:r>
            <a:r>
              <a:rPr lang="en" sz="1387"/>
              <a:t> dataset</a:t>
            </a:r>
            <a:endParaRPr sz="487"/>
          </a:p>
        </p:txBody>
      </p:sp>
      <p:pic>
        <p:nvPicPr>
          <p:cNvPr id="146" name="Google Shape;146;p25"/>
          <p:cNvPicPr preferRelativeResize="0"/>
          <p:nvPr/>
        </p:nvPicPr>
        <p:blipFill>
          <a:blip r:embed="rId3">
            <a:alphaModFix/>
          </a:blip>
          <a:stretch>
            <a:fillRect/>
          </a:stretch>
        </p:blipFill>
        <p:spPr>
          <a:xfrm>
            <a:off x="1102200" y="3456262"/>
            <a:ext cx="2009626" cy="1341425"/>
          </a:xfrm>
          <a:prstGeom prst="rect">
            <a:avLst/>
          </a:prstGeom>
          <a:noFill/>
          <a:ln>
            <a:noFill/>
          </a:ln>
        </p:spPr>
      </p:pic>
      <p:pic>
        <p:nvPicPr>
          <p:cNvPr id="147" name="Google Shape;147;p25"/>
          <p:cNvPicPr preferRelativeResize="0"/>
          <p:nvPr/>
        </p:nvPicPr>
        <p:blipFill>
          <a:blip r:embed="rId4">
            <a:alphaModFix/>
          </a:blip>
          <a:stretch>
            <a:fillRect/>
          </a:stretch>
        </p:blipFill>
        <p:spPr>
          <a:xfrm>
            <a:off x="4511576" y="3289625"/>
            <a:ext cx="2513624" cy="1674701"/>
          </a:xfrm>
          <a:prstGeom prst="rect">
            <a:avLst/>
          </a:prstGeom>
          <a:noFill/>
          <a:ln>
            <a:noFill/>
          </a:ln>
        </p:spPr>
      </p:pic>
      <p:pic>
        <p:nvPicPr>
          <p:cNvPr id="148" name="Google Shape;148;p25"/>
          <p:cNvPicPr preferRelativeResize="0"/>
          <p:nvPr/>
        </p:nvPicPr>
        <p:blipFill>
          <a:blip r:embed="rId5">
            <a:alphaModFix/>
          </a:blip>
          <a:stretch>
            <a:fillRect/>
          </a:stretch>
        </p:blipFill>
        <p:spPr>
          <a:xfrm>
            <a:off x="459474" y="1441732"/>
            <a:ext cx="7251098" cy="1674680"/>
          </a:xfrm>
          <a:prstGeom prst="rect">
            <a:avLst/>
          </a:prstGeom>
          <a:noFill/>
          <a:ln>
            <a:noFill/>
          </a:ln>
        </p:spPr>
      </p:pic>
      <p:sp>
        <p:nvSpPr>
          <p:cNvPr id="149" name="Google Shape;149;p25"/>
          <p:cNvSpPr/>
          <p:nvPr/>
        </p:nvSpPr>
        <p:spPr>
          <a:xfrm>
            <a:off x="6934275" y="1379525"/>
            <a:ext cx="838500" cy="1799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0" name="Google Shape;150;p25"/>
          <p:cNvSpPr/>
          <p:nvPr/>
        </p:nvSpPr>
        <p:spPr>
          <a:xfrm>
            <a:off x="2765550" y="1661775"/>
            <a:ext cx="939600" cy="287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1" name="Google Shape;151;p25"/>
          <p:cNvSpPr/>
          <p:nvPr/>
        </p:nvSpPr>
        <p:spPr>
          <a:xfrm>
            <a:off x="2933450" y="2829025"/>
            <a:ext cx="939600" cy="287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6"/>
          <p:cNvSpPr txBox="1"/>
          <p:nvPr>
            <p:ph type="title"/>
          </p:nvPr>
        </p:nvSpPr>
        <p:spPr>
          <a:xfrm>
            <a:off x="459486"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Regression Model Result</a:t>
            </a:r>
            <a:endParaRPr/>
          </a:p>
        </p:txBody>
      </p:sp>
      <p:sp>
        <p:nvSpPr>
          <p:cNvPr id="157" name="Google Shape;157;p26"/>
          <p:cNvSpPr txBox="1"/>
          <p:nvPr/>
        </p:nvSpPr>
        <p:spPr>
          <a:xfrm>
            <a:off x="717175" y="1064275"/>
            <a:ext cx="831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rPr>
              <a:t>Final Regression Model:</a:t>
            </a:r>
            <a:endParaRPr sz="2100">
              <a:solidFill>
                <a:schemeClr val="dk1"/>
              </a:solidFill>
            </a:endParaRPr>
          </a:p>
          <a:p>
            <a:pPr indent="0" lvl="0" marL="0" rtl="0" algn="l">
              <a:spcBef>
                <a:spcPts val="0"/>
              </a:spcBef>
              <a:spcAft>
                <a:spcPts val="0"/>
              </a:spcAft>
              <a:buNone/>
            </a:pPr>
            <a:r>
              <a:rPr lang="en" sz="2100">
                <a:solidFill>
                  <a:schemeClr val="dk1"/>
                </a:solidFill>
              </a:rPr>
              <a:t>	</a:t>
            </a:r>
            <a:r>
              <a:rPr lang="en" sz="1300">
                <a:solidFill>
                  <a:schemeClr val="dk1"/>
                </a:solidFill>
              </a:rPr>
              <a:t>Rating = 4.64 + 0.19(Adjective) + 0.0032(# of Amenities) - 0.0026(</a:t>
            </a:r>
            <a:r>
              <a:rPr lang="en" sz="1300">
                <a:solidFill>
                  <a:schemeClr val="dk1"/>
                </a:solidFill>
              </a:rPr>
              <a:t>Adjective * # of Amenities</a:t>
            </a:r>
            <a:r>
              <a:rPr lang="en" sz="1300">
                <a:solidFill>
                  <a:schemeClr val="dk1"/>
                </a:solidFill>
              </a:rPr>
              <a:t>)</a:t>
            </a:r>
            <a:endParaRPr sz="1300">
              <a:solidFill>
                <a:schemeClr val="dk1"/>
              </a:solidFill>
            </a:endParaRPr>
          </a:p>
        </p:txBody>
      </p:sp>
      <p:pic>
        <p:nvPicPr>
          <p:cNvPr id="158" name="Google Shape;158;p26"/>
          <p:cNvPicPr preferRelativeResize="0"/>
          <p:nvPr/>
        </p:nvPicPr>
        <p:blipFill>
          <a:blip r:embed="rId3">
            <a:alphaModFix/>
          </a:blip>
          <a:stretch>
            <a:fillRect/>
          </a:stretch>
        </p:blipFill>
        <p:spPr>
          <a:xfrm>
            <a:off x="810100" y="1895575"/>
            <a:ext cx="4598625" cy="2710726"/>
          </a:xfrm>
          <a:prstGeom prst="rect">
            <a:avLst/>
          </a:prstGeom>
          <a:noFill/>
          <a:ln>
            <a:noFill/>
          </a:ln>
        </p:spPr>
      </p:pic>
      <p:sp>
        <p:nvSpPr>
          <p:cNvPr id="159" name="Google Shape;159;p26"/>
          <p:cNvSpPr/>
          <p:nvPr/>
        </p:nvSpPr>
        <p:spPr>
          <a:xfrm>
            <a:off x="3844475" y="3019425"/>
            <a:ext cx="418200" cy="766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26"/>
          <p:cNvSpPr/>
          <p:nvPr/>
        </p:nvSpPr>
        <p:spPr>
          <a:xfrm>
            <a:off x="2768050" y="2020500"/>
            <a:ext cx="2052300" cy="551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459486" y="274320"/>
            <a:ext cx="82296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Two Sample Hypothesis Test Result</a:t>
            </a:r>
            <a:endParaRPr/>
          </a:p>
        </p:txBody>
      </p:sp>
      <p:sp>
        <p:nvSpPr>
          <p:cNvPr id="166" name="Google Shape;166;p27"/>
          <p:cNvSpPr txBox="1"/>
          <p:nvPr>
            <p:ph idx="2" type="body"/>
          </p:nvPr>
        </p:nvSpPr>
        <p:spPr>
          <a:xfrm>
            <a:off x="459474" y="1369225"/>
            <a:ext cx="4551000" cy="3263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Null: </a:t>
            </a:r>
            <a:endParaRPr/>
          </a:p>
          <a:p>
            <a:pPr indent="0" lvl="0" marL="0" rtl="0" algn="l">
              <a:spcBef>
                <a:spcPts val="800"/>
              </a:spcBef>
              <a:spcAft>
                <a:spcPts val="0"/>
              </a:spcAft>
              <a:buNone/>
            </a:pPr>
            <a:r>
              <a:rPr lang="en"/>
              <a:t>Hosts who go above and beyond actually don’t have higher ratings on a population level</a:t>
            </a:r>
            <a:r>
              <a:rPr lang="en"/>
              <a:t> </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a:p>
            <a:pPr indent="0" lvl="0" marL="0" rtl="0" algn="l">
              <a:spcBef>
                <a:spcPts val="800"/>
              </a:spcBef>
              <a:spcAft>
                <a:spcPts val="0"/>
              </a:spcAft>
              <a:buNone/>
            </a:pPr>
            <a:r>
              <a:rPr lang="en"/>
              <a:t>Alternative:</a:t>
            </a:r>
            <a:endParaRPr/>
          </a:p>
          <a:p>
            <a:pPr indent="0" lvl="0" marL="0" rtl="0" algn="l">
              <a:spcBef>
                <a:spcPts val="800"/>
              </a:spcBef>
              <a:spcAft>
                <a:spcPts val="0"/>
              </a:spcAft>
              <a:buNone/>
            </a:pPr>
            <a:r>
              <a:rPr lang="en"/>
              <a:t>Hosts who go above and beyond have different ratings than regular hosts on a population level</a:t>
            </a:r>
            <a:endParaRPr/>
          </a:p>
          <a:p>
            <a:pPr indent="0" lvl="0" marL="0" rtl="0" algn="l">
              <a:spcBef>
                <a:spcPts val="800"/>
              </a:spcBef>
              <a:spcAft>
                <a:spcPts val="0"/>
              </a:spcAft>
              <a:buNone/>
            </a:pPr>
            <a:r>
              <a:t/>
            </a:r>
            <a:endParaRPr/>
          </a:p>
          <a:p>
            <a:pPr indent="0" lvl="0" marL="0" rtl="0" algn="l">
              <a:spcBef>
                <a:spcPts val="800"/>
              </a:spcBef>
              <a:spcAft>
                <a:spcPts val="0"/>
              </a:spcAft>
              <a:buNone/>
            </a:pPr>
            <a:r>
              <a:t/>
            </a:r>
            <a:endParaRPr/>
          </a:p>
        </p:txBody>
      </p:sp>
      <p:pic>
        <p:nvPicPr>
          <p:cNvPr id="167" name="Google Shape;167;p27"/>
          <p:cNvPicPr preferRelativeResize="0"/>
          <p:nvPr/>
        </p:nvPicPr>
        <p:blipFill>
          <a:blip r:embed="rId3">
            <a:alphaModFix/>
          </a:blip>
          <a:stretch>
            <a:fillRect/>
          </a:stretch>
        </p:blipFill>
        <p:spPr>
          <a:xfrm>
            <a:off x="4947825" y="1479975"/>
            <a:ext cx="3835076" cy="2649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SC Powerpoint Template - Whit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